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ags/tag1.xml" ContentType="application/vnd.openxmlformats-officedocument.presentationml.tags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tags/tag2.xml" ContentType="application/vnd.openxmlformats-officedocument.presentationml.tag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tags/tag3.xml" ContentType="application/vnd.openxmlformats-officedocument.presentationml.tags+xml"/>
  <Override PartName="/ppt/notesSlides/notesSlide6.xml" ContentType="application/vnd.openxmlformats-officedocument.presentationml.notesSlide+xml"/>
  <Override PartName="/ppt/tags/tag4.xml" ContentType="application/vnd.openxmlformats-officedocument.presentationml.tags+xml"/>
  <Override PartName="/ppt/notesSlides/notesSlide7.xml" ContentType="application/vnd.openxmlformats-officedocument.presentationml.notesSlide+xml"/>
  <Override PartName="/ppt/tags/tag5.xml" ContentType="application/vnd.openxmlformats-officedocument.presentationml.tags+xml"/>
  <Override PartName="/ppt/notesSlides/notesSlide8.xml" ContentType="application/vnd.openxmlformats-officedocument.presentationml.notesSlide+xml"/>
  <Override PartName="/ppt/tags/tag6.xml" ContentType="application/vnd.openxmlformats-officedocument.presentationml.tags+xml"/>
  <Override PartName="/ppt/notesSlides/notesSlide9.xml" ContentType="application/vnd.openxmlformats-officedocument.presentationml.notesSlide+xml"/>
  <Override PartName="/ppt/tags/tag7.xml" ContentType="application/vnd.openxmlformats-officedocument.presentationml.tags+xml"/>
  <Override PartName="/ppt/notesSlides/notesSlide10.xml" ContentType="application/vnd.openxmlformats-officedocument.presentationml.notesSlide+xml"/>
  <Override PartName="/ppt/tags/tag8.xml" ContentType="application/vnd.openxmlformats-officedocument.presentationml.tags+xml"/>
  <Override PartName="/ppt/notesSlides/notesSlide11.xml" ContentType="application/vnd.openxmlformats-officedocument.presentationml.notesSlide+xml"/>
  <Override PartName="/ppt/tags/tag9.xml" ContentType="application/vnd.openxmlformats-officedocument.presentationml.tags+xml"/>
  <Override PartName="/ppt/notesSlides/notesSlide12.xml" ContentType="application/vnd.openxmlformats-officedocument.presentationml.notesSlide+xml"/>
  <Override PartName="/ppt/tags/tag10.xml" ContentType="application/vnd.openxmlformats-officedocument.presentationml.tags+xml"/>
  <Override PartName="/ppt/notesSlides/notesSlide13.xml" ContentType="application/vnd.openxmlformats-officedocument.presentationml.notesSlide+xml"/>
  <Override PartName="/ppt/tags/tag11.xml" ContentType="application/vnd.openxmlformats-officedocument.presentationml.tags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5"/>
  </p:sldMasterIdLst>
  <p:notesMasterIdLst>
    <p:notesMasterId r:id="rId21"/>
  </p:notesMasterIdLst>
  <p:handoutMasterIdLst>
    <p:handoutMasterId r:id="rId22"/>
  </p:handoutMasterIdLst>
  <p:sldIdLst>
    <p:sldId id="256" r:id="rId6"/>
    <p:sldId id="417" r:id="rId7"/>
    <p:sldId id="416" r:id="rId8"/>
    <p:sldId id="418" r:id="rId9"/>
    <p:sldId id="421" r:id="rId10"/>
    <p:sldId id="402" r:id="rId11"/>
    <p:sldId id="404" r:id="rId12"/>
    <p:sldId id="262" r:id="rId13"/>
    <p:sldId id="415" r:id="rId14"/>
    <p:sldId id="422" r:id="rId15"/>
    <p:sldId id="423" r:id="rId16"/>
    <p:sldId id="427" r:id="rId17"/>
    <p:sldId id="428" r:id="rId18"/>
    <p:sldId id="424" r:id="rId19"/>
    <p:sldId id="426" r:id="rId20"/>
  </p:sldIdLst>
  <p:sldSz cx="9906000" cy="6858000" type="A4"/>
  <p:notesSz cx="6735763" cy="9866313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12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CC"/>
    <a:srgbClr val="0066CC"/>
    <a:srgbClr val="FF3300"/>
    <a:srgbClr val="333399"/>
    <a:srgbClr val="CCFFCC"/>
    <a:srgbClr val="CCECFF"/>
    <a:srgbClr val="FFFFCC"/>
    <a:srgbClr val="FFFF99"/>
    <a:srgbClr val="0000FF"/>
    <a:srgbClr val="16EA2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327F97BB-C833-4FB7-BDE5-3F7075034690}" styleName="Themed Style 2 - Accent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5080" autoAdjust="0"/>
  </p:normalViewPr>
  <p:slideViewPr>
    <p:cSldViewPr snapToGrid="0" snapToObjects="1">
      <p:cViewPr varScale="1">
        <p:scale>
          <a:sx n="63" d="100"/>
          <a:sy n="63" d="100"/>
        </p:scale>
        <p:origin x="1446" y="72"/>
      </p:cViewPr>
      <p:guideLst>
        <p:guide orient="horz" pos="2160"/>
        <p:guide pos="312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viewProps" Target="viewProps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10.xml"/><Relationship Id="rId23" Type="http://schemas.openxmlformats.org/officeDocument/2006/relationships/presProps" Target="presProp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handoutMaster" Target="handoutMasters/handout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8672B67-8231-498A-AC56-D605891952BF}" type="doc">
      <dgm:prSet loTypeId="urn:microsoft.com/office/officeart/2008/layout/AlternatingHexagons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455C57B3-95EA-4E88-9540-00101C621B61}">
      <dgm:prSet phldrT="[Text]" custT="1"/>
      <dgm:spPr/>
      <dgm:t>
        <a:bodyPr/>
        <a:lstStyle/>
        <a:p>
          <a:r>
            <a:rPr lang="en-US" sz="1200" dirty="0" smtClean="0"/>
            <a:t>Strategic Insights</a:t>
          </a:r>
          <a:endParaRPr lang="en-US" sz="1200" dirty="0"/>
        </a:p>
      </dgm:t>
    </dgm:pt>
    <dgm:pt modelId="{96163B83-7089-4B04-9C52-E04D46CC4C7F}" type="parTrans" cxnId="{D282CFC4-EF57-47B5-98E4-A9A4E0EE50D1}">
      <dgm:prSet/>
      <dgm:spPr/>
      <dgm:t>
        <a:bodyPr/>
        <a:lstStyle/>
        <a:p>
          <a:endParaRPr lang="en-US"/>
        </a:p>
      </dgm:t>
    </dgm:pt>
    <dgm:pt modelId="{B0067532-07AC-4E99-A7CC-00DC8339A02F}" type="sibTrans" cxnId="{D282CFC4-EF57-47B5-98E4-A9A4E0EE50D1}">
      <dgm:prSet custT="1"/>
      <dgm:spPr/>
      <dgm:t>
        <a:bodyPr/>
        <a:lstStyle/>
        <a:p>
          <a:r>
            <a:rPr lang="en-US" sz="1200" dirty="0" smtClean="0"/>
            <a:t>Self-Management</a:t>
          </a:r>
          <a:endParaRPr lang="en-US" sz="1200" dirty="0"/>
        </a:p>
      </dgm:t>
    </dgm:pt>
    <dgm:pt modelId="{5FE6D042-5633-4ECB-AE40-05701778038F}">
      <dgm:prSet phldrT="[Text]" custT="1"/>
      <dgm:spPr/>
      <dgm:t>
        <a:bodyPr/>
        <a:lstStyle/>
        <a:p>
          <a:r>
            <a:rPr lang="en-US" sz="1100" dirty="0" smtClean="0"/>
            <a:t>Sound Judgement</a:t>
          </a:r>
          <a:endParaRPr lang="en-US" sz="1100" dirty="0"/>
        </a:p>
      </dgm:t>
    </dgm:pt>
    <dgm:pt modelId="{31198EF6-E196-4A08-A9B0-062BC5C4B0FE}" type="parTrans" cxnId="{A7191637-2CC9-45B5-956E-F357BDA4C1E1}">
      <dgm:prSet/>
      <dgm:spPr/>
      <dgm:t>
        <a:bodyPr/>
        <a:lstStyle/>
        <a:p>
          <a:endParaRPr lang="en-US"/>
        </a:p>
      </dgm:t>
    </dgm:pt>
    <dgm:pt modelId="{8D86088B-7915-4B89-9476-2E7B099C748E}" type="sibTrans" cxnId="{A7191637-2CC9-45B5-956E-F357BDA4C1E1}">
      <dgm:prSet custT="1"/>
      <dgm:spPr/>
      <dgm:t>
        <a:bodyPr/>
        <a:lstStyle/>
        <a:p>
          <a:r>
            <a:rPr lang="en-US" sz="1200" dirty="0" smtClean="0"/>
            <a:t>Result Orientation</a:t>
          </a:r>
          <a:endParaRPr lang="en-US" sz="1200" dirty="0"/>
        </a:p>
      </dgm:t>
    </dgm:pt>
    <dgm:pt modelId="{BCA0D4C7-2306-4681-BA9E-78E24C58A2BC}">
      <dgm:prSet phldrT="[Text]" custT="1"/>
      <dgm:spPr/>
      <dgm:t>
        <a:bodyPr/>
        <a:lstStyle/>
        <a:p>
          <a:r>
            <a:rPr lang="en-US" sz="1200" dirty="0" smtClean="0"/>
            <a:t>Leading Employee</a:t>
          </a:r>
          <a:endParaRPr lang="en-US" sz="1200" dirty="0"/>
        </a:p>
      </dgm:t>
    </dgm:pt>
    <dgm:pt modelId="{71789809-6EE4-4562-BA6F-2C9464CF5B41}" type="parTrans" cxnId="{BE57B07B-4CA2-4F63-BC8F-5CBCDD10E039}">
      <dgm:prSet/>
      <dgm:spPr/>
      <dgm:t>
        <a:bodyPr/>
        <a:lstStyle/>
        <a:p>
          <a:endParaRPr lang="en-US"/>
        </a:p>
      </dgm:t>
    </dgm:pt>
    <dgm:pt modelId="{93EB465A-0C6F-43F1-A95A-76612C36184F}" type="sibTrans" cxnId="{BE57B07B-4CA2-4F63-BC8F-5CBCDD10E039}">
      <dgm:prSet custT="1"/>
      <dgm:spPr/>
      <dgm:t>
        <a:bodyPr/>
        <a:lstStyle/>
        <a:p>
          <a:r>
            <a:rPr lang="en-US" sz="1200" dirty="0" smtClean="0"/>
            <a:t>Leading Change</a:t>
          </a:r>
          <a:endParaRPr lang="en-US" sz="1200" dirty="0"/>
        </a:p>
      </dgm:t>
    </dgm:pt>
    <dgm:pt modelId="{55198B9B-A491-4759-8550-39E84619FC46}">
      <dgm:prSet custT="1"/>
      <dgm:spPr/>
      <dgm:t>
        <a:bodyPr/>
        <a:lstStyle/>
        <a:p>
          <a:r>
            <a:rPr lang="en-US" sz="1200" dirty="0" smtClean="0"/>
            <a:t>Relationships and Networking</a:t>
          </a:r>
          <a:endParaRPr lang="en-US" sz="1200" dirty="0"/>
        </a:p>
      </dgm:t>
    </dgm:pt>
    <dgm:pt modelId="{8A65842B-7C26-4FAC-8CAB-EADF6CF0ADB3}" type="parTrans" cxnId="{4A4B4735-8049-43F8-86E9-CCE1ED087CD8}">
      <dgm:prSet/>
      <dgm:spPr/>
      <dgm:t>
        <a:bodyPr/>
        <a:lstStyle/>
        <a:p>
          <a:endParaRPr lang="en-US"/>
        </a:p>
      </dgm:t>
    </dgm:pt>
    <dgm:pt modelId="{56F26A33-1180-4F94-BA8F-BBDED9403A55}" type="sibTrans" cxnId="{4A4B4735-8049-43F8-86E9-CCE1ED087CD8}">
      <dgm:prSet custT="1"/>
      <dgm:spPr/>
      <dgm:t>
        <a:bodyPr/>
        <a:lstStyle/>
        <a:p>
          <a:r>
            <a:rPr lang="en-US" sz="1200" dirty="0" smtClean="0"/>
            <a:t>Developing Talent</a:t>
          </a:r>
          <a:endParaRPr lang="en-US" sz="1200" dirty="0"/>
        </a:p>
      </dgm:t>
    </dgm:pt>
    <dgm:pt modelId="{A1D8C926-A8AF-44AF-98AF-45D4C08CB2E1}">
      <dgm:prSet custT="1"/>
      <dgm:spPr/>
      <dgm:t>
        <a:bodyPr/>
        <a:lstStyle/>
        <a:p>
          <a:r>
            <a:rPr lang="en-US" sz="1200" dirty="0" smtClean="0"/>
            <a:t>Communicating Effectively</a:t>
          </a:r>
          <a:endParaRPr lang="en-US" sz="1200" dirty="0"/>
        </a:p>
      </dgm:t>
    </dgm:pt>
    <dgm:pt modelId="{ACE68FB7-0CCD-4B2C-BA99-411F4505BBE2}" type="parTrans" cxnId="{6BD3EE66-23A6-4D1C-8398-036C7A75A4EA}">
      <dgm:prSet/>
      <dgm:spPr/>
      <dgm:t>
        <a:bodyPr/>
        <a:lstStyle/>
        <a:p>
          <a:endParaRPr lang="en-US"/>
        </a:p>
      </dgm:t>
    </dgm:pt>
    <dgm:pt modelId="{6001A002-7D4F-4101-B11D-158CF95F552F}" type="sibTrans" cxnId="{6BD3EE66-23A6-4D1C-8398-036C7A75A4EA}">
      <dgm:prSet custT="1"/>
      <dgm:spPr/>
      <dgm:t>
        <a:bodyPr/>
        <a:lstStyle/>
        <a:p>
          <a:r>
            <a:rPr lang="en-US" sz="1200" dirty="0" smtClean="0"/>
            <a:t>Influencing and Persuasion</a:t>
          </a:r>
          <a:endParaRPr lang="en-US" sz="1200" dirty="0"/>
        </a:p>
      </dgm:t>
    </dgm:pt>
    <dgm:pt modelId="{EA96D753-632E-424D-9461-E4E4667E0047}" type="pres">
      <dgm:prSet presAssocID="{88672B67-8231-498A-AC56-D605891952BF}" presName="Name0" presStyleCnt="0">
        <dgm:presLayoutVars>
          <dgm:chMax/>
          <dgm:chPref/>
          <dgm:dir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626C733C-94BA-4427-9981-0D46C4BA277B}" type="pres">
      <dgm:prSet presAssocID="{455C57B3-95EA-4E88-9540-00101C621B61}" presName="composite" presStyleCnt="0"/>
      <dgm:spPr/>
    </dgm:pt>
    <dgm:pt modelId="{A7A38EF1-5B0B-48AE-AB1D-D1E0D34FE66E}" type="pres">
      <dgm:prSet presAssocID="{455C57B3-95EA-4E88-9540-00101C621B61}" presName="Parent1" presStyleLbl="node1" presStyleIdx="0" presStyleCnt="10" custLinFactX="-61362" custLinFactNeighborX="-100000" custLinFactNeighborY="37558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EF5857A-76A3-49F5-ACE5-372D27BF80A1}" type="pres">
      <dgm:prSet presAssocID="{455C57B3-95EA-4E88-9540-00101C621B61}" presName="Childtext1" presStyleLbl="revTx" presStyleIdx="0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4B4C59E-B058-457A-9E9A-759CD92F2CE2}" type="pres">
      <dgm:prSet presAssocID="{455C57B3-95EA-4E88-9540-00101C621B61}" presName="BalanceSpacing" presStyleCnt="0"/>
      <dgm:spPr/>
    </dgm:pt>
    <dgm:pt modelId="{B653E057-7F3B-42BA-8814-A5CDDF63D5C6}" type="pres">
      <dgm:prSet presAssocID="{455C57B3-95EA-4E88-9540-00101C621B61}" presName="BalanceSpacing1" presStyleCnt="0"/>
      <dgm:spPr/>
    </dgm:pt>
    <dgm:pt modelId="{AF777C58-6209-402B-9F6A-4FB5964D6E40}" type="pres">
      <dgm:prSet presAssocID="{B0067532-07AC-4E99-A7CC-00DC8339A02F}" presName="Accent1Text" presStyleLbl="node1" presStyleIdx="1" presStyleCnt="10" custScaleX="113639" custLinFactX="-74519" custLinFactNeighborX="-100000" custLinFactNeighborY="37558"/>
      <dgm:spPr/>
      <dgm:t>
        <a:bodyPr/>
        <a:lstStyle/>
        <a:p>
          <a:endParaRPr lang="en-US"/>
        </a:p>
      </dgm:t>
    </dgm:pt>
    <dgm:pt modelId="{BEFADA20-6F8E-4984-B9A9-F0065F4B93B6}" type="pres">
      <dgm:prSet presAssocID="{B0067532-07AC-4E99-A7CC-00DC8339A02F}" presName="spaceBetweenRectangles" presStyleCnt="0"/>
      <dgm:spPr/>
    </dgm:pt>
    <dgm:pt modelId="{6877ACC7-7B9B-4005-AB10-B89A92CAB801}" type="pres">
      <dgm:prSet presAssocID="{5FE6D042-5633-4ECB-AE40-05701778038F}" presName="composite" presStyleCnt="0"/>
      <dgm:spPr/>
    </dgm:pt>
    <dgm:pt modelId="{2B73815C-7183-4F77-B338-12A8CA122B71}" type="pres">
      <dgm:prSet presAssocID="{5FE6D042-5633-4ECB-AE40-05701778038F}" presName="Parent1" presStyleLbl="node1" presStyleIdx="2" presStyleCnt="10" custLinFactX="34195" custLinFactNeighborX="100000" custLinFactNeighborY="-50407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ED80336-3690-4D57-A07C-EDCB8484DC54}" type="pres">
      <dgm:prSet presAssocID="{5FE6D042-5633-4ECB-AE40-05701778038F}" presName="Childtext1" presStyleLbl="revTx" presStyleIdx="1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8BED25E-0651-4604-AC6A-6A4D06BF15EC}" type="pres">
      <dgm:prSet presAssocID="{5FE6D042-5633-4ECB-AE40-05701778038F}" presName="BalanceSpacing" presStyleCnt="0"/>
      <dgm:spPr/>
    </dgm:pt>
    <dgm:pt modelId="{BAD5AEB1-F413-4018-A422-516322F05DF6}" type="pres">
      <dgm:prSet presAssocID="{5FE6D042-5633-4ECB-AE40-05701778038F}" presName="BalanceSpacing1" presStyleCnt="0"/>
      <dgm:spPr/>
    </dgm:pt>
    <dgm:pt modelId="{29C42E3A-DE8D-4FEE-AB09-751CC7E8A48A}" type="pres">
      <dgm:prSet presAssocID="{8D86088B-7915-4B89-9476-2E7B099C748E}" presName="Accent1Text" presStyleLbl="node1" presStyleIdx="3" presStyleCnt="10" custLinFactNeighborX="-96230" custLinFactNeighborY="-47322"/>
      <dgm:spPr/>
      <dgm:t>
        <a:bodyPr/>
        <a:lstStyle/>
        <a:p>
          <a:endParaRPr lang="en-US"/>
        </a:p>
      </dgm:t>
    </dgm:pt>
    <dgm:pt modelId="{00C7EA93-85BE-4CAA-B08C-B3E1CF50F714}" type="pres">
      <dgm:prSet presAssocID="{8D86088B-7915-4B89-9476-2E7B099C748E}" presName="spaceBetweenRectangles" presStyleCnt="0"/>
      <dgm:spPr/>
    </dgm:pt>
    <dgm:pt modelId="{C707BF6C-76B4-4755-B1A5-F9BC0ACD7F01}" type="pres">
      <dgm:prSet presAssocID="{55198B9B-A491-4759-8550-39E84619FC46}" presName="composite" presStyleCnt="0"/>
      <dgm:spPr/>
    </dgm:pt>
    <dgm:pt modelId="{BEE5AB5D-1F98-414C-817D-45D08FA65CEC}" type="pres">
      <dgm:prSet presAssocID="{55198B9B-A491-4759-8550-39E84619FC46}" presName="Parent1" presStyleLbl="node1" presStyleIdx="4" presStyleCnt="10" custScaleX="125687" custLinFactX="-2685" custLinFactNeighborX="-100000" custLinFactNeighborY="-52559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DC740EC-ADD5-4FB0-9BA3-3B3C0EB8800A}" type="pres">
      <dgm:prSet presAssocID="{55198B9B-A491-4759-8550-39E84619FC46}" presName="Childtext1" presStyleLbl="revTx" presStyleIdx="2" presStyleCnt="5">
        <dgm:presLayoutVars>
          <dgm:chMax val="0"/>
          <dgm:chPref val="0"/>
          <dgm:bulletEnabled val="1"/>
        </dgm:presLayoutVars>
      </dgm:prSet>
      <dgm:spPr/>
    </dgm:pt>
    <dgm:pt modelId="{620181F3-FC7A-4F93-AF1F-E4C769671B10}" type="pres">
      <dgm:prSet presAssocID="{55198B9B-A491-4759-8550-39E84619FC46}" presName="BalanceSpacing" presStyleCnt="0"/>
      <dgm:spPr/>
    </dgm:pt>
    <dgm:pt modelId="{C0DA3E18-DF23-4686-B767-7309E344B44D}" type="pres">
      <dgm:prSet presAssocID="{55198B9B-A491-4759-8550-39E84619FC46}" presName="BalanceSpacing1" presStyleCnt="0"/>
      <dgm:spPr/>
    </dgm:pt>
    <dgm:pt modelId="{9BDF3B89-03D2-4ECB-B13C-037469A71C4F}" type="pres">
      <dgm:prSet presAssocID="{56F26A33-1180-4F94-BA8F-BBDED9403A55}" presName="Accent1Text" presStyleLbl="node1" presStyleIdx="5" presStyleCnt="10" custLinFactX="-9205" custLinFactNeighborX="-100000" custLinFactNeighborY="-52559"/>
      <dgm:spPr/>
      <dgm:t>
        <a:bodyPr/>
        <a:lstStyle/>
        <a:p>
          <a:endParaRPr lang="en-US"/>
        </a:p>
      </dgm:t>
    </dgm:pt>
    <dgm:pt modelId="{74E17EE7-ED43-48F0-9D7F-B41991529AA1}" type="pres">
      <dgm:prSet presAssocID="{56F26A33-1180-4F94-BA8F-BBDED9403A55}" presName="spaceBetweenRectangles" presStyleCnt="0"/>
      <dgm:spPr/>
    </dgm:pt>
    <dgm:pt modelId="{266D2A10-A2C5-4C9E-ADAF-633CBB52F493}" type="pres">
      <dgm:prSet presAssocID="{BCA0D4C7-2306-4681-BA9E-78E24C58A2BC}" presName="composite" presStyleCnt="0"/>
      <dgm:spPr/>
    </dgm:pt>
    <dgm:pt modelId="{668E9F06-37FE-48DC-9CBB-DEB04AEE9DC2}" type="pres">
      <dgm:prSet presAssocID="{BCA0D4C7-2306-4681-BA9E-78E24C58A2BC}" presName="Parent1" presStyleLbl="node1" presStyleIdx="6" presStyleCnt="10" custLinFactY="-37439" custLinFactNeighborX="72088" custLinFactNeighborY="-100000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5302271-B5B2-4023-B451-59A233B86C1B}" type="pres">
      <dgm:prSet presAssocID="{BCA0D4C7-2306-4681-BA9E-78E24C58A2BC}" presName="Childtext1" presStyleLbl="revTx" presStyleIdx="3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6AB4D95-3562-4525-BE27-B5E6E20E850D}" type="pres">
      <dgm:prSet presAssocID="{BCA0D4C7-2306-4681-BA9E-78E24C58A2BC}" presName="BalanceSpacing" presStyleCnt="0"/>
      <dgm:spPr/>
    </dgm:pt>
    <dgm:pt modelId="{76829F2F-AA2B-41EC-8957-83007CAD0CBA}" type="pres">
      <dgm:prSet presAssocID="{BCA0D4C7-2306-4681-BA9E-78E24C58A2BC}" presName="BalanceSpacing1" presStyleCnt="0"/>
      <dgm:spPr/>
    </dgm:pt>
    <dgm:pt modelId="{FD101949-4065-4A98-BD83-529D213FD08A}" type="pres">
      <dgm:prSet presAssocID="{93EB465A-0C6F-43F1-A95A-76612C36184F}" presName="Accent1Text" presStyleLbl="node1" presStyleIdx="7" presStyleCnt="10" custLinFactX="-100000" custLinFactNeighborX="-108630" custLinFactNeighborY="-53885"/>
      <dgm:spPr/>
      <dgm:t>
        <a:bodyPr/>
        <a:lstStyle/>
        <a:p>
          <a:endParaRPr lang="en-US"/>
        </a:p>
      </dgm:t>
    </dgm:pt>
    <dgm:pt modelId="{A6B0BB1B-F830-448E-BCB2-C911E9103EDD}" type="pres">
      <dgm:prSet presAssocID="{93EB465A-0C6F-43F1-A95A-76612C36184F}" presName="spaceBetweenRectangles" presStyleCnt="0"/>
      <dgm:spPr/>
    </dgm:pt>
    <dgm:pt modelId="{F092CA36-F8C2-4C20-B985-4702C1643D02}" type="pres">
      <dgm:prSet presAssocID="{A1D8C926-A8AF-44AF-98AF-45D4C08CB2E1}" presName="composite" presStyleCnt="0"/>
      <dgm:spPr/>
    </dgm:pt>
    <dgm:pt modelId="{AC0B3BE1-E48F-4CA5-882F-C724BE75917B}" type="pres">
      <dgm:prSet presAssocID="{A1D8C926-A8AF-44AF-98AF-45D4C08CB2E1}" presName="Parent1" presStyleLbl="node1" presStyleIdx="8" presStyleCnt="10" custScaleX="147052" custLinFactNeighborX="-92906" custLinFactNeighborY="-53885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FD953AF-6143-4A2A-BD85-60F4F499601C}" type="pres">
      <dgm:prSet presAssocID="{A1D8C926-A8AF-44AF-98AF-45D4C08CB2E1}" presName="Childtext1" presStyleLbl="revTx" presStyleIdx="4" presStyleCnt="5">
        <dgm:presLayoutVars>
          <dgm:chMax val="0"/>
          <dgm:chPref val="0"/>
          <dgm:bulletEnabled val="1"/>
        </dgm:presLayoutVars>
      </dgm:prSet>
      <dgm:spPr/>
    </dgm:pt>
    <dgm:pt modelId="{3AC027F5-4E08-401B-AD64-E13B2D13FC01}" type="pres">
      <dgm:prSet presAssocID="{A1D8C926-A8AF-44AF-98AF-45D4C08CB2E1}" presName="BalanceSpacing" presStyleCnt="0"/>
      <dgm:spPr/>
    </dgm:pt>
    <dgm:pt modelId="{A1062CB8-DB23-4EE1-B124-52B7D44E731A}" type="pres">
      <dgm:prSet presAssocID="{A1D8C926-A8AF-44AF-98AF-45D4C08CB2E1}" presName="BalanceSpacing1" presStyleCnt="0"/>
      <dgm:spPr/>
    </dgm:pt>
    <dgm:pt modelId="{B269C43F-AD04-4BF9-8E46-93E957B4907F}" type="pres">
      <dgm:prSet presAssocID="{6001A002-7D4F-4101-B11D-158CF95F552F}" presName="Accent1Text" presStyleLbl="node1" presStyleIdx="9" presStyleCnt="10" custLinFactY="-38967" custLinFactNeighborX="70087" custLinFactNeighborY="-100000"/>
      <dgm:spPr/>
      <dgm:t>
        <a:bodyPr/>
        <a:lstStyle/>
        <a:p>
          <a:endParaRPr lang="en-US"/>
        </a:p>
      </dgm:t>
    </dgm:pt>
  </dgm:ptLst>
  <dgm:cxnLst>
    <dgm:cxn modelId="{D282CFC4-EF57-47B5-98E4-A9A4E0EE50D1}" srcId="{88672B67-8231-498A-AC56-D605891952BF}" destId="{455C57B3-95EA-4E88-9540-00101C621B61}" srcOrd="0" destOrd="0" parTransId="{96163B83-7089-4B04-9C52-E04D46CC4C7F}" sibTransId="{B0067532-07AC-4E99-A7CC-00DC8339A02F}"/>
    <dgm:cxn modelId="{BE57B07B-4CA2-4F63-BC8F-5CBCDD10E039}" srcId="{88672B67-8231-498A-AC56-D605891952BF}" destId="{BCA0D4C7-2306-4681-BA9E-78E24C58A2BC}" srcOrd="3" destOrd="0" parTransId="{71789809-6EE4-4562-BA6F-2C9464CF5B41}" sibTransId="{93EB465A-0C6F-43F1-A95A-76612C36184F}"/>
    <dgm:cxn modelId="{B195D8FF-C2E9-4591-A445-3F0083C184E7}" type="presOf" srcId="{56F26A33-1180-4F94-BA8F-BBDED9403A55}" destId="{9BDF3B89-03D2-4ECB-B13C-037469A71C4F}" srcOrd="0" destOrd="0" presId="urn:microsoft.com/office/officeart/2008/layout/AlternatingHexagons"/>
    <dgm:cxn modelId="{4770DCA5-29F5-4910-94CF-1DAEB266055A}" type="presOf" srcId="{BCA0D4C7-2306-4681-BA9E-78E24C58A2BC}" destId="{668E9F06-37FE-48DC-9CBB-DEB04AEE9DC2}" srcOrd="0" destOrd="0" presId="urn:microsoft.com/office/officeart/2008/layout/AlternatingHexagons"/>
    <dgm:cxn modelId="{03474B1F-4A5B-486A-A17C-464361BFEFE4}" type="presOf" srcId="{6001A002-7D4F-4101-B11D-158CF95F552F}" destId="{B269C43F-AD04-4BF9-8E46-93E957B4907F}" srcOrd="0" destOrd="0" presId="urn:microsoft.com/office/officeart/2008/layout/AlternatingHexagons"/>
    <dgm:cxn modelId="{0E5284B2-7834-4E6E-9B74-C5F0C2F2F87E}" type="presOf" srcId="{88672B67-8231-498A-AC56-D605891952BF}" destId="{EA96D753-632E-424D-9461-E4E4667E0047}" srcOrd="0" destOrd="0" presId="urn:microsoft.com/office/officeart/2008/layout/AlternatingHexagons"/>
    <dgm:cxn modelId="{4A4B4735-8049-43F8-86E9-CCE1ED087CD8}" srcId="{88672B67-8231-498A-AC56-D605891952BF}" destId="{55198B9B-A491-4759-8550-39E84619FC46}" srcOrd="2" destOrd="0" parTransId="{8A65842B-7C26-4FAC-8CAB-EADF6CF0ADB3}" sibTransId="{56F26A33-1180-4F94-BA8F-BBDED9403A55}"/>
    <dgm:cxn modelId="{A7191637-2CC9-45B5-956E-F357BDA4C1E1}" srcId="{88672B67-8231-498A-AC56-D605891952BF}" destId="{5FE6D042-5633-4ECB-AE40-05701778038F}" srcOrd="1" destOrd="0" parTransId="{31198EF6-E196-4A08-A9B0-062BC5C4B0FE}" sibTransId="{8D86088B-7915-4B89-9476-2E7B099C748E}"/>
    <dgm:cxn modelId="{34C1A4BD-0187-45E4-B7A3-E9CDE3592DC9}" type="presOf" srcId="{B0067532-07AC-4E99-A7CC-00DC8339A02F}" destId="{AF777C58-6209-402B-9F6A-4FB5964D6E40}" srcOrd="0" destOrd="0" presId="urn:microsoft.com/office/officeart/2008/layout/AlternatingHexagons"/>
    <dgm:cxn modelId="{976CAC28-98A6-49FE-978E-DA211FD1FE08}" type="presOf" srcId="{55198B9B-A491-4759-8550-39E84619FC46}" destId="{BEE5AB5D-1F98-414C-817D-45D08FA65CEC}" srcOrd="0" destOrd="0" presId="urn:microsoft.com/office/officeart/2008/layout/AlternatingHexagons"/>
    <dgm:cxn modelId="{8F91430F-6101-42C2-9B65-6BCA73750C37}" type="presOf" srcId="{93EB465A-0C6F-43F1-A95A-76612C36184F}" destId="{FD101949-4065-4A98-BD83-529D213FD08A}" srcOrd="0" destOrd="0" presId="urn:microsoft.com/office/officeart/2008/layout/AlternatingHexagons"/>
    <dgm:cxn modelId="{9A7FDA73-9D77-448A-8F17-3F25E6D44650}" type="presOf" srcId="{8D86088B-7915-4B89-9476-2E7B099C748E}" destId="{29C42E3A-DE8D-4FEE-AB09-751CC7E8A48A}" srcOrd="0" destOrd="0" presId="urn:microsoft.com/office/officeart/2008/layout/AlternatingHexagons"/>
    <dgm:cxn modelId="{A17DCABE-9B4C-469C-BA6E-D6EB4864797B}" type="presOf" srcId="{5FE6D042-5633-4ECB-AE40-05701778038F}" destId="{2B73815C-7183-4F77-B338-12A8CA122B71}" srcOrd="0" destOrd="0" presId="urn:microsoft.com/office/officeart/2008/layout/AlternatingHexagons"/>
    <dgm:cxn modelId="{6BD3EE66-23A6-4D1C-8398-036C7A75A4EA}" srcId="{88672B67-8231-498A-AC56-D605891952BF}" destId="{A1D8C926-A8AF-44AF-98AF-45D4C08CB2E1}" srcOrd="4" destOrd="0" parTransId="{ACE68FB7-0CCD-4B2C-BA99-411F4505BBE2}" sibTransId="{6001A002-7D4F-4101-B11D-158CF95F552F}"/>
    <dgm:cxn modelId="{95CB8507-AF18-4CB5-B7DA-28E66B425034}" type="presOf" srcId="{A1D8C926-A8AF-44AF-98AF-45D4C08CB2E1}" destId="{AC0B3BE1-E48F-4CA5-882F-C724BE75917B}" srcOrd="0" destOrd="0" presId="urn:microsoft.com/office/officeart/2008/layout/AlternatingHexagons"/>
    <dgm:cxn modelId="{2B62D224-3F06-4B38-8B94-CB2A99BDA318}" type="presOf" srcId="{455C57B3-95EA-4E88-9540-00101C621B61}" destId="{A7A38EF1-5B0B-48AE-AB1D-D1E0D34FE66E}" srcOrd="0" destOrd="0" presId="urn:microsoft.com/office/officeart/2008/layout/AlternatingHexagons"/>
    <dgm:cxn modelId="{D4BCBBB3-1466-4B3B-B816-06949A49AC55}" type="presParOf" srcId="{EA96D753-632E-424D-9461-E4E4667E0047}" destId="{626C733C-94BA-4427-9981-0D46C4BA277B}" srcOrd="0" destOrd="0" presId="urn:microsoft.com/office/officeart/2008/layout/AlternatingHexagons"/>
    <dgm:cxn modelId="{15A68A41-52E0-4E3E-90BB-8C34574380A8}" type="presParOf" srcId="{626C733C-94BA-4427-9981-0D46C4BA277B}" destId="{A7A38EF1-5B0B-48AE-AB1D-D1E0D34FE66E}" srcOrd="0" destOrd="0" presId="urn:microsoft.com/office/officeart/2008/layout/AlternatingHexagons"/>
    <dgm:cxn modelId="{A0548DFC-4D8E-4E8B-BC29-7C81FDF6380A}" type="presParOf" srcId="{626C733C-94BA-4427-9981-0D46C4BA277B}" destId="{4EF5857A-76A3-49F5-ACE5-372D27BF80A1}" srcOrd="1" destOrd="0" presId="urn:microsoft.com/office/officeart/2008/layout/AlternatingHexagons"/>
    <dgm:cxn modelId="{181CB8A4-DBCC-4E31-AED3-622CF2AE967D}" type="presParOf" srcId="{626C733C-94BA-4427-9981-0D46C4BA277B}" destId="{E4B4C59E-B058-457A-9E9A-759CD92F2CE2}" srcOrd="2" destOrd="0" presId="urn:microsoft.com/office/officeart/2008/layout/AlternatingHexagons"/>
    <dgm:cxn modelId="{15316723-F74C-4B49-8A3B-5FC402A9A78F}" type="presParOf" srcId="{626C733C-94BA-4427-9981-0D46C4BA277B}" destId="{B653E057-7F3B-42BA-8814-A5CDDF63D5C6}" srcOrd="3" destOrd="0" presId="urn:microsoft.com/office/officeart/2008/layout/AlternatingHexagons"/>
    <dgm:cxn modelId="{BA5A337B-7A08-4789-B351-733241F24C23}" type="presParOf" srcId="{626C733C-94BA-4427-9981-0D46C4BA277B}" destId="{AF777C58-6209-402B-9F6A-4FB5964D6E40}" srcOrd="4" destOrd="0" presId="urn:microsoft.com/office/officeart/2008/layout/AlternatingHexagons"/>
    <dgm:cxn modelId="{FE0B6E07-AADB-4B6D-9D21-2B31FF28378D}" type="presParOf" srcId="{EA96D753-632E-424D-9461-E4E4667E0047}" destId="{BEFADA20-6F8E-4984-B9A9-F0065F4B93B6}" srcOrd="1" destOrd="0" presId="urn:microsoft.com/office/officeart/2008/layout/AlternatingHexagons"/>
    <dgm:cxn modelId="{5B43B72F-093B-44F0-87B3-AD3178F79439}" type="presParOf" srcId="{EA96D753-632E-424D-9461-E4E4667E0047}" destId="{6877ACC7-7B9B-4005-AB10-B89A92CAB801}" srcOrd="2" destOrd="0" presId="urn:microsoft.com/office/officeart/2008/layout/AlternatingHexagons"/>
    <dgm:cxn modelId="{620247C4-97E9-4319-A56B-2AC57CCCA02F}" type="presParOf" srcId="{6877ACC7-7B9B-4005-AB10-B89A92CAB801}" destId="{2B73815C-7183-4F77-B338-12A8CA122B71}" srcOrd="0" destOrd="0" presId="urn:microsoft.com/office/officeart/2008/layout/AlternatingHexagons"/>
    <dgm:cxn modelId="{70473775-A8A8-4ED0-A890-7846349CC2E6}" type="presParOf" srcId="{6877ACC7-7B9B-4005-AB10-B89A92CAB801}" destId="{5ED80336-3690-4D57-A07C-EDCB8484DC54}" srcOrd="1" destOrd="0" presId="urn:microsoft.com/office/officeart/2008/layout/AlternatingHexagons"/>
    <dgm:cxn modelId="{9B635109-D648-4C9F-ABEA-5230BDC6C131}" type="presParOf" srcId="{6877ACC7-7B9B-4005-AB10-B89A92CAB801}" destId="{28BED25E-0651-4604-AC6A-6A4D06BF15EC}" srcOrd="2" destOrd="0" presId="urn:microsoft.com/office/officeart/2008/layout/AlternatingHexagons"/>
    <dgm:cxn modelId="{2241D104-7A54-43AE-AFA6-95451F9AC99C}" type="presParOf" srcId="{6877ACC7-7B9B-4005-AB10-B89A92CAB801}" destId="{BAD5AEB1-F413-4018-A422-516322F05DF6}" srcOrd="3" destOrd="0" presId="urn:microsoft.com/office/officeart/2008/layout/AlternatingHexagons"/>
    <dgm:cxn modelId="{9EF2E0F1-7393-4F63-B3A9-2F779CCD304D}" type="presParOf" srcId="{6877ACC7-7B9B-4005-AB10-B89A92CAB801}" destId="{29C42E3A-DE8D-4FEE-AB09-751CC7E8A48A}" srcOrd="4" destOrd="0" presId="urn:microsoft.com/office/officeart/2008/layout/AlternatingHexagons"/>
    <dgm:cxn modelId="{62D70CFD-999A-4E29-968B-A1B6AF4DFD2F}" type="presParOf" srcId="{EA96D753-632E-424D-9461-E4E4667E0047}" destId="{00C7EA93-85BE-4CAA-B08C-B3E1CF50F714}" srcOrd="3" destOrd="0" presId="urn:microsoft.com/office/officeart/2008/layout/AlternatingHexagons"/>
    <dgm:cxn modelId="{55ECA533-0F29-4F96-A55B-16ABCAE4F703}" type="presParOf" srcId="{EA96D753-632E-424D-9461-E4E4667E0047}" destId="{C707BF6C-76B4-4755-B1A5-F9BC0ACD7F01}" srcOrd="4" destOrd="0" presId="urn:microsoft.com/office/officeart/2008/layout/AlternatingHexagons"/>
    <dgm:cxn modelId="{8EE4A0A5-6B25-46AC-A50C-1E1E981073CD}" type="presParOf" srcId="{C707BF6C-76B4-4755-B1A5-F9BC0ACD7F01}" destId="{BEE5AB5D-1F98-414C-817D-45D08FA65CEC}" srcOrd="0" destOrd="0" presId="urn:microsoft.com/office/officeart/2008/layout/AlternatingHexagons"/>
    <dgm:cxn modelId="{23CAB858-F7BA-4059-B6E0-0DA29817F01D}" type="presParOf" srcId="{C707BF6C-76B4-4755-B1A5-F9BC0ACD7F01}" destId="{2DC740EC-ADD5-4FB0-9BA3-3B3C0EB8800A}" srcOrd="1" destOrd="0" presId="urn:microsoft.com/office/officeart/2008/layout/AlternatingHexagons"/>
    <dgm:cxn modelId="{50003BBF-25A2-445D-B687-8069B7872E06}" type="presParOf" srcId="{C707BF6C-76B4-4755-B1A5-F9BC0ACD7F01}" destId="{620181F3-FC7A-4F93-AF1F-E4C769671B10}" srcOrd="2" destOrd="0" presId="urn:microsoft.com/office/officeart/2008/layout/AlternatingHexagons"/>
    <dgm:cxn modelId="{C6239FFC-BBB4-4CB1-830C-C791AAC4C385}" type="presParOf" srcId="{C707BF6C-76B4-4755-B1A5-F9BC0ACD7F01}" destId="{C0DA3E18-DF23-4686-B767-7309E344B44D}" srcOrd="3" destOrd="0" presId="urn:microsoft.com/office/officeart/2008/layout/AlternatingHexagons"/>
    <dgm:cxn modelId="{BB445C53-C373-4EFA-84BA-4053998D0E23}" type="presParOf" srcId="{C707BF6C-76B4-4755-B1A5-F9BC0ACD7F01}" destId="{9BDF3B89-03D2-4ECB-B13C-037469A71C4F}" srcOrd="4" destOrd="0" presId="urn:microsoft.com/office/officeart/2008/layout/AlternatingHexagons"/>
    <dgm:cxn modelId="{472966BE-7F66-4C17-8575-160A23881959}" type="presParOf" srcId="{EA96D753-632E-424D-9461-E4E4667E0047}" destId="{74E17EE7-ED43-48F0-9D7F-B41991529AA1}" srcOrd="5" destOrd="0" presId="urn:microsoft.com/office/officeart/2008/layout/AlternatingHexagons"/>
    <dgm:cxn modelId="{E568A99F-4C4D-4950-A232-27EC74074785}" type="presParOf" srcId="{EA96D753-632E-424D-9461-E4E4667E0047}" destId="{266D2A10-A2C5-4C9E-ADAF-633CBB52F493}" srcOrd="6" destOrd="0" presId="urn:microsoft.com/office/officeart/2008/layout/AlternatingHexagons"/>
    <dgm:cxn modelId="{04040E90-F34D-47D3-956B-7F106E0246BC}" type="presParOf" srcId="{266D2A10-A2C5-4C9E-ADAF-633CBB52F493}" destId="{668E9F06-37FE-48DC-9CBB-DEB04AEE9DC2}" srcOrd="0" destOrd="0" presId="urn:microsoft.com/office/officeart/2008/layout/AlternatingHexagons"/>
    <dgm:cxn modelId="{3BEA8CC3-0C57-4016-BC1D-72F5A6A62200}" type="presParOf" srcId="{266D2A10-A2C5-4C9E-ADAF-633CBB52F493}" destId="{C5302271-B5B2-4023-B451-59A233B86C1B}" srcOrd="1" destOrd="0" presId="urn:microsoft.com/office/officeart/2008/layout/AlternatingHexagons"/>
    <dgm:cxn modelId="{C0FD01C9-9359-4946-9AC4-39421F9115DF}" type="presParOf" srcId="{266D2A10-A2C5-4C9E-ADAF-633CBB52F493}" destId="{26AB4D95-3562-4525-BE27-B5E6E20E850D}" srcOrd="2" destOrd="0" presId="urn:microsoft.com/office/officeart/2008/layout/AlternatingHexagons"/>
    <dgm:cxn modelId="{74CA73C4-EB25-4F7D-BD36-5CECDB021C28}" type="presParOf" srcId="{266D2A10-A2C5-4C9E-ADAF-633CBB52F493}" destId="{76829F2F-AA2B-41EC-8957-83007CAD0CBA}" srcOrd="3" destOrd="0" presId="urn:microsoft.com/office/officeart/2008/layout/AlternatingHexagons"/>
    <dgm:cxn modelId="{34459157-DB84-4C88-8B2C-EFC58A9BC683}" type="presParOf" srcId="{266D2A10-A2C5-4C9E-ADAF-633CBB52F493}" destId="{FD101949-4065-4A98-BD83-529D213FD08A}" srcOrd="4" destOrd="0" presId="urn:microsoft.com/office/officeart/2008/layout/AlternatingHexagons"/>
    <dgm:cxn modelId="{018A8AB3-6951-46E4-9DFB-530A76F9D033}" type="presParOf" srcId="{EA96D753-632E-424D-9461-E4E4667E0047}" destId="{A6B0BB1B-F830-448E-BCB2-C911E9103EDD}" srcOrd="7" destOrd="0" presId="urn:microsoft.com/office/officeart/2008/layout/AlternatingHexagons"/>
    <dgm:cxn modelId="{D6F84C97-0D38-4225-A2F9-842A6CB43EF8}" type="presParOf" srcId="{EA96D753-632E-424D-9461-E4E4667E0047}" destId="{F092CA36-F8C2-4C20-B985-4702C1643D02}" srcOrd="8" destOrd="0" presId="urn:microsoft.com/office/officeart/2008/layout/AlternatingHexagons"/>
    <dgm:cxn modelId="{42C7073D-AE69-4A0C-9D3B-5B89B00A9F3C}" type="presParOf" srcId="{F092CA36-F8C2-4C20-B985-4702C1643D02}" destId="{AC0B3BE1-E48F-4CA5-882F-C724BE75917B}" srcOrd="0" destOrd="0" presId="urn:microsoft.com/office/officeart/2008/layout/AlternatingHexagons"/>
    <dgm:cxn modelId="{BE0238B4-6D87-4B7D-8E3B-CE8E95AF2302}" type="presParOf" srcId="{F092CA36-F8C2-4C20-B985-4702C1643D02}" destId="{8FD953AF-6143-4A2A-BD85-60F4F499601C}" srcOrd="1" destOrd="0" presId="urn:microsoft.com/office/officeart/2008/layout/AlternatingHexagons"/>
    <dgm:cxn modelId="{F95F0315-FD60-4BEB-A7FC-262AA2463DE0}" type="presParOf" srcId="{F092CA36-F8C2-4C20-B985-4702C1643D02}" destId="{3AC027F5-4E08-401B-AD64-E13B2D13FC01}" srcOrd="2" destOrd="0" presId="urn:microsoft.com/office/officeart/2008/layout/AlternatingHexagons"/>
    <dgm:cxn modelId="{C513576E-3E8C-4535-81A6-8909DC7807AC}" type="presParOf" srcId="{F092CA36-F8C2-4C20-B985-4702C1643D02}" destId="{A1062CB8-DB23-4EE1-B124-52B7D44E731A}" srcOrd="3" destOrd="0" presId="urn:microsoft.com/office/officeart/2008/layout/AlternatingHexagons"/>
    <dgm:cxn modelId="{18A26118-0238-4509-A890-0573B2554409}" type="presParOf" srcId="{F092CA36-F8C2-4C20-B985-4702C1643D02}" destId="{B269C43F-AD04-4BF9-8E46-93E957B4907F}" srcOrd="4" destOrd="0" presId="urn:microsoft.com/office/officeart/2008/layout/AlternatingHexagons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7A38EF1-5B0B-48AE-AB1D-D1E0D34FE66E}">
      <dsp:nvSpPr>
        <dsp:cNvPr id="0" name=""/>
        <dsp:cNvSpPr/>
      </dsp:nvSpPr>
      <dsp:spPr>
        <a:xfrm rot="5400000">
          <a:off x="1598265" y="557507"/>
          <a:ext cx="1255908" cy="1092640"/>
        </a:xfrm>
        <a:prstGeom prst="hexagon">
          <a:avLst>
            <a:gd name="adj" fmla="val 25000"/>
            <a:gd name="vf" fmla="val 1154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/>
            <a:t>Strategic Insights</a:t>
          </a:r>
          <a:endParaRPr lang="en-US" sz="1200" kern="1200" dirty="0"/>
        </a:p>
      </dsp:txBody>
      <dsp:txXfrm rot="-5400000">
        <a:off x="1850169" y="671585"/>
        <a:ext cx="752100" cy="864484"/>
      </dsp:txXfrm>
    </dsp:sp>
    <dsp:sp modelId="{4EF5857A-76A3-49F5-ACE5-372D27BF80A1}">
      <dsp:nvSpPr>
        <dsp:cNvPr id="0" name=""/>
        <dsp:cNvSpPr/>
      </dsp:nvSpPr>
      <dsp:spPr>
        <a:xfrm>
          <a:off x="4568802" y="255360"/>
          <a:ext cx="1401594" cy="75354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F777C58-6209-402B-9F6A-4FB5964D6E40}">
      <dsp:nvSpPr>
        <dsp:cNvPr id="0" name=""/>
        <dsp:cNvSpPr/>
      </dsp:nvSpPr>
      <dsp:spPr>
        <a:xfrm rot="5400000">
          <a:off x="274454" y="482994"/>
          <a:ext cx="1255908" cy="1241665"/>
        </a:xfrm>
        <a:prstGeom prst="hexagon">
          <a:avLst>
            <a:gd name="adj" fmla="val 25000"/>
            <a:gd name="vf" fmla="val 1154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/>
            <a:t>Self-Management</a:t>
          </a:r>
          <a:endParaRPr lang="en-US" sz="1200" kern="1200" dirty="0"/>
        </a:p>
      </dsp:txBody>
      <dsp:txXfrm rot="-5400000">
        <a:off x="487346" y="684004"/>
        <a:ext cx="830123" cy="839646"/>
      </dsp:txXfrm>
    </dsp:sp>
    <dsp:sp modelId="{2B73815C-7183-4F77-B338-12A8CA122B71}">
      <dsp:nvSpPr>
        <dsp:cNvPr id="0" name=""/>
        <dsp:cNvSpPr/>
      </dsp:nvSpPr>
      <dsp:spPr>
        <a:xfrm rot="5400000">
          <a:off x="4235354" y="518762"/>
          <a:ext cx="1255908" cy="1092640"/>
        </a:xfrm>
        <a:prstGeom prst="hexagon">
          <a:avLst>
            <a:gd name="adj" fmla="val 25000"/>
            <a:gd name="vf" fmla="val 1154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dirty="0" smtClean="0"/>
            <a:t>Sound Judgement</a:t>
          </a:r>
          <a:endParaRPr lang="en-US" sz="1100" kern="1200" dirty="0"/>
        </a:p>
      </dsp:txBody>
      <dsp:txXfrm rot="-5400000">
        <a:off x="4487258" y="632840"/>
        <a:ext cx="752100" cy="864484"/>
      </dsp:txXfrm>
    </dsp:sp>
    <dsp:sp modelId="{5ED80336-3690-4D57-A07C-EDCB8484DC54}">
      <dsp:nvSpPr>
        <dsp:cNvPr id="0" name=""/>
        <dsp:cNvSpPr/>
      </dsp:nvSpPr>
      <dsp:spPr>
        <a:xfrm>
          <a:off x="1449125" y="1321376"/>
          <a:ext cx="1356381" cy="75354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9C42E3A-DE8D-4FEE-AB09-751CC7E8A48A}">
      <dsp:nvSpPr>
        <dsp:cNvPr id="0" name=""/>
        <dsp:cNvSpPr/>
      </dsp:nvSpPr>
      <dsp:spPr>
        <a:xfrm rot="5400000">
          <a:off x="2897689" y="557507"/>
          <a:ext cx="1255908" cy="1092640"/>
        </a:xfrm>
        <a:prstGeom prst="hexagon">
          <a:avLst>
            <a:gd name="adj" fmla="val 25000"/>
            <a:gd name="vf" fmla="val 1154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/>
            <a:t>Result Orientation</a:t>
          </a:r>
          <a:endParaRPr lang="en-US" sz="1200" kern="1200" dirty="0"/>
        </a:p>
      </dsp:txBody>
      <dsp:txXfrm rot="-5400000">
        <a:off x="3149593" y="671585"/>
        <a:ext cx="752100" cy="864484"/>
      </dsp:txXfrm>
    </dsp:sp>
    <dsp:sp modelId="{BEE5AB5D-1F98-414C-817D-45D08FA65CEC}">
      <dsp:nvSpPr>
        <dsp:cNvPr id="0" name=""/>
        <dsp:cNvSpPr/>
      </dsp:nvSpPr>
      <dsp:spPr>
        <a:xfrm rot="5400000">
          <a:off x="2239393" y="1417417"/>
          <a:ext cx="1255908" cy="1373307"/>
        </a:xfrm>
        <a:prstGeom prst="hexagon">
          <a:avLst>
            <a:gd name="adj" fmla="val 25000"/>
            <a:gd name="vf" fmla="val 1154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/>
            <a:t>Relationships and Networking</a:t>
          </a:r>
          <a:endParaRPr lang="en-US" sz="1200" kern="1200" dirty="0"/>
        </a:p>
      </dsp:txBody>
      <dsp:txXfrm rot="-5400000">
        <a:off x="2409578" y="1685435"/>
        <a:ext cx="915538" cy="837272"/>
      </dsp:txXfrm>
    </dsp:sp>
    <dsp:sp modelId="{2DC740EC-ADD5-4FB0-9BA3-3B3C0EB8800A}">
      <dsp:nvSpPr>
        <dsp:cNvPr id="0" name=""/>
        <dsp:cNvSpPr/>
      </dsp:nvSpPr>
      <dsp:spPr>
        <a:xfrm>
          <a:off x="4568802" y="2387391"/>
          <a:ext cx="1401594" cy="75354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BDF3B89-03D2-4ECB-B13C-037469A71C4F}">
      <dsp:nvSpPr>
        <dsp:cNvPr id="0" name=""/>
        <dsp:cNvSpPr/>
      </dsp:nvSpPr>
      <dsp:spPr>
        <a:xfrm rot="5400000">
          <a:off x="988102" y="1557750"/>
          <a:ext cx="1255908" cy="1092640"/>
        </a:xfrm>
        <a:prstGeom prst="hexagon">
          <a:avLst>
            <a:gd name="adj" fmla="val 25000"/>
            <a:gd name="vf" fmla="val 1154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/>
            <a:t>Developing Talent</a:t>
          </a:r>
          <a:endParaRPr lang="en-US" sz="1200" kern="1200" dirty="0"/>
        </a:p>
      </dsp:txBody>
      <dsp:txXfrm rot="-5400000">
        <a:off x="1240006" y="1671828"/>
        <a:ext cx="752100" cy="864484"/>
      </dsp:txXfrm>
    </dsp:sp>
    <dsp:sp modelId="{668E9F06-37FE-48DC-9CBB-DEB04AEE9DC2}">
      <dsp:nvSpPr>
        <dsp:cNvPr id="0" name=""/>
        <dsp:cNvSpPr/>
      </dsp:nvSpPr>
      <dsp:spPr>
        <a:xfrm rot="5400000">
          <a:off x="3556748" y="1557750"/>
          <a:ext cx="1255908" cy="1092640"/>
        </a:xfrm>
        <a:prstGeom prst="hexagon">
          <a:avLst>
            <a:gd name="adj" fmla="val 25000"/>
            <a:gd name="vf" fmla="val 1154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/>
            <a:t>Leading Employee</a:t>
          </a:r>
          <a:endParaRPr lang="en-US" sz="1200" kern="1200" dirty="0"/>
        </a:p>
      </dsp:txBody>
      <dsp:txXfrm rot="-5400000">
        <a:off x="3808652" y="1671828"/>
        <a:ext cx="752100" cy="864484"/>
      </dsp:txXfrm>
    </dsp:sp>
    <dsp:sp modelId="{C5302271-B5B2-4023-B451-59A233B86C1B}">
      <dsp:nvSpPr>
        <dsp:cNvPr id="0" name=""/>
        <dsp:cNvSpPr/>
      </dsp:nvSpPr>
      <dsp:spPr>
        <a:xfrm>
          <a:off x="1449125" y="3453406"/>
          <a:ext cx="1356381" cy="75354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D101949-4065-4A98-BD83-529D213FD08A}">
      <dsp:nvSpPr>
        <dsp:cNvPr id="0" name=""/>
        <dsp:cNvSpPr/>
      </dsp:nvSpPr>
      <dsp:spPr>
        <a:xfrm rot="5400000">
          <a:off x="1669561" y="2607112"/>
          <a:ext cx="1255908" cy="1092640"/>
        </a:xfrm>
        <a:prstGeom prst="hexagon">
          <a:avLst>
            <a:gd name="adj" fmla="val 25000"/>
            <a:gd name="vf" fmla="val 1154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/>
            <a:t>Leading Change</a:t>
          </a:r>
          <a:endParaRPr lang="en-US" sz="1200" kern="1200" dirty="0"/>
        </a:p>
      </dsp:txBody>
      <dsp:txXfrm rot="-5400000">
        <a:off x="1921465" y="2721190"/>
        <a:ext cx="752100" cy="864484"/>
      </dsp:txXfrm>
    </dsp:sp>
    <dsp:sp modelId="{AC0B3BE1-E48F-4CA5-882F-C724BE75917B}">
      <dsp:nvSpPr>
        <dsp:cNvPr id="0" name=""/>
        <dsp:cNvSpPr/>
      </dsp:nvSpPr>
      <dsp:spPr>
        <a:xfrm rot="5400000">
          <a:off x="2346243" y="3416073"/>
          <a:ext cx="1255908" cy="1606749"/>
        </a:xfrm>
        <a:prstGeom prst="hexagon">
          <a:avLst>
            <a:gd name="adj" fmla="val 25000"/>
            <a:gd name="vf" fmla="val 1154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/>
            <a:t>Communicating Effectively</a:t>
          </a:r>
          <a:endParaRPr lang="en-US" sz="1200" kern="1200" dirty="0"/>
        </a:p>
      </dsp:txBody>
      <dsp:txXfrm rot="-5400000">
        <a:off x="2438614" y="3800812"/>
        <a:ext cx="1071166" cy="837272"/>
      </dsp:txXfrm>
    </dsp:sp>
    <dsp:sp modelId="{8FD953AF-6143-4A2A-BD85-60F4F499601C}">
      <dsp:nvSpPr>
        <dsp:cNvPr id="0" name=""/>
        <dsp:cNvSpPr/>
      </dsp:nvSpPr>
      <dsp:spPr>
        <a:xfrm>
          <a:off x="4568802" y="4519421"/>
          <a:ext cx="1401594" cy="75354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269C43F-AD04-4BF9-8E46-93E957B4907F}">
      <dsp:nvSpPr>
        <dsp:cNvPr id="0" name=""/>
        <dsp:cNvSpPr/>
      </dsp:nvSpPr>
      <dsp:spPr>
        <a:xfrm rot="5400000">
          <a:off x="2947119" y="2604575"/>
          <a:ext cx="1255908" cy="1092640"/>
        </a:xfrm>
        <a:prstGeom prst="hexagon">
          <a:avLst>
            <a:gd name="adj" fmla="val 25000"/>
            <a:gd name="vf" fmla="val 1154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/>
            <a:t>Influencing and Persuasion</a:t>
          </a:r>
          <a:endParaRPr lang="en-US" sz="1200" kern="1200" dirty="0"/>
        </a:p>
      </dsp:txBody>
      <dsp:txXfrm rot="-5400000">
        <a:off x="3199023" y="2718653"/>
        <a:ext cx="752100" cy="86448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AlternatingHexagons">
  <dgm:title val=""/>
  <dgm:desc val=""/>
  <dgm:catLst>
    <dgm:cat type="list" pri="1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1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Name0">
    <dgm:varLst>
      <dgm:chMax/>
      <dgm:chPref/>
      <dgm:dir/>
      <dgm:animLvl val="lvl"/>
    </dgm:varLst>
    <dgm:alg type="lin">
      <dgm:param type="linDir" val="fromT"/>
    </dgm:alg>
    <dgm:shape xmlns:r="http://schemas.openxmlformats.org/officeDocument/2006/relationships" r:blip="">
      <dgm:adjLst/>
    </dgm:shape>
    <dgm:constrLst>
      <dgm:constr type="primFontSz" for="des" forName="Parent1" val="65"/>
      <dgm:constr type="primFontSz" for="des" forName="Childtext1" refType="primFontSz" refFor="des" refForName="Parent1" op="lte"/>
      <dgm:constr type="w" for="ch" forName="composite" refType="w"/>
      <dgm:constr type="h" for="ch" forName="composite" refType="h"/>
      <dgm:constr type="h" for="ch" forName="spaceBetweenRectangles" refType="w" refFor="ch" refForName="composite" fact="-0.042"/>
      <dgm:constr type="sp" refType="h" refFor="ch" refForName="composite" op="equ" fact="0.1"/>
    </dgm:constrLst>
    <dgm:forEach name="nodesForEach" axis="ch" ptType="node">
      <dgm:layoutNode name="composite">
        <dgm:alg type="composite">
          <dgm:param type="ar" val="3.6"/>
        </dgm:alg>
        <dgm:shape xmlns:r="http://schemas.openxmlformats.org/officeDocument/2006/relationships" r:blip="">
          <dgm:adjLst/>
        </dgm:shape>
        <dgm:choose name="Name1">
          <dgm:if name="Name2" func="var" arg="dir" op="equ" val="norm">
            <dgm:choose name="Name3">
              <dgm:if name="Name4" axis="self" ptType="node" func="posOdd" op="equ" val="1">
                <dgm:constrLst>
                  <dgm:constr type="l" for="ch" forName="Accent1" refType="w" fact="0.18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18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44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.69"/>
                  <dgm:constr type="t" for="ch" forName="Childtext1" refType="h" fact="0.2"/>
                  <dgm:constr type="w" for="ch" forName="Childtext1" refType="w" fact="0.31"/>
                  <dgm:constr type="h" for="ch" forName="Childtext1" refType="h" fact="0.6"/>
                  <dgm:constr type="l" for="ch" forName="BalanceSpacing" refType="w" fact="0"/>
                  <dgm:constr type="t" for="ch" forName="BalanceSpacing" refType="h" fact="0"/>
                  <dgm:constr type="w" for="ch" forName="BalanceSpacing" refType="w"/>
                  <dgm:constr type="h" for="ch" forName="BalanceSpacing" refType="h" fact="0.1"/>
                  <dgm:constr type="l" for="ch" forName="BalanceSpacing1" refType="w" fact="0.69"/>
                  <dgm:constr type="t" for="ch" forName="BalanceSpacing1" refType="h" fact="0.2"/>
                  <dgm:constr type="w" for="ch" forName="BalanceSpacing1" refType="w" fact="0.31"/>
                  <dgm:constr type="h" for="ch" forName="BalanceSpacing1" refType="h" fact="0.6"/>
                </dgm:constrLst>
              </dgm:if>
              <dgm:else name="Name5">
                <dgm:constrLst>
                  <dgm:constr type="l" for="ch" forName="Accent1" refType="w" fact="0.571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571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3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"/>
                  <dgm:constr type="t" for="ch" forName="Childtext1" refType="h" fact="0.2"/>
                  <dgm:constr type="w" for="ch" forName="Childtext1" refType="w" fact="0.3"/>
                  <dgm:constr type="h" for="ch" forName="Childtext1" refType="h" fact="0.6"/>
                  <dgm:constr type="l" for="ch" forName="BalanceSpacing" refType="w" fact="0.82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  <dgm:constr type="l" for="ch" forName="BalanceSpacing1" refType="w" fact="0"/>
                  <dgm:constr type="t" for="ch" forName="BalanceSpacing1" refType="h" fact="0.2"/>
                  <dgm:constr type="w" for="ch" forName="BalanceSpacing1" refType="w" fact="0.3"/>
                  <dgm:constr type="h" for="ch" forName="BalanceSpacing1" refType="h" fact="0.6"/>
                </dgm:constrLst>
              </dgm:else>
            </dgm:choose>
          </dgm:if>
          <dgm:else name="Name6">
            <dgm:choose name="Name7">
              <dgm:if name="Name8" axis="self" ptType="node" func="posOdd" op="equ" val="1">
                <dgm:constrLst>
                  <dgm:constr type="l" for="ch" forName="Accent1" refType="w" fact="0.571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571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3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"/>
                  <dgm:constr type="t" for="ch" forName="Childtext1" refType="h" fact="0.2"/>
                  <dgm:constr type="w" for="ch" forName="Childtext1" refType="w" fact="0.3"/>
                  <dgm:constr type="h" for="ch" forName="Childtext1" refType="h" fact="0.6"/>
                  <dgm:constr type="l" for="ch" forName="BalanceSpacing" refType="w" fact="0.82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</dgm:constrLst>
              </dgm:if>
              <dgm:else name="Name9">
                <dgm:constrLst>
                  <dgm:constr type="l" for="ch" forName="Accent1" refType="w" fact="0.18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18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44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.69"/>
                  <dgm:constr type="t" for="ch" forName="Childtext1" refType="h" fact="0.2"/>
                  <dgm:constr type="w" for="ch" forName="Childtext1" refType="w" fact="0.31"/>
                  <dgm:constr type="h" for="ch" forName="Childtext1" refType="h" fact="0.6"/>
                  <dgm:constr type="l" for="ch" forName="BalanceSpacing" refType="w" fact="0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</dgm:constrLst>
              </dgm:else>
            </dgm:choose>
          </dgm:else>
        </dgm:choose>
        <dgm:layoutNode name="Parent1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rot="90" type="hexagon" r:blip="">
            <dgm:adjLst>
              <dgm:adj idx="1" val="0.25"/>
              <dgm:adj idx="2" val="1.154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hildtext1" styleLbl="revTx">
          <dgm:varLst>
            <dgm:chMax val="0"/>
            <dgm:chPref val="0"/>
            <dgm:bulletEnabled val="1"/>
          </dgm:varLst>
          <dgm:choose name="Name10">
            <dgm:if name="Name11" func="var" arg="dir" op="equ" val="norm">
              <dgm:choose name="Name12">
                <dgm:if name="Name13" axis="self" ptType="node" func="posOdd" op="equ" val="1">
                  <dgm:alg type="tx">
                    <dgm:param type="parTxLTRAlign" val="l"/>
                  </dgm:alg>
                </dgm:if>
                <dgm:else name="Name14">
                  <dgm:alg type="tx">
                    <dgm:param type="parTxLTRAlign" val="r"/>
                  </dgm:alg>
                </dgm:else>
              </dgm:choose>
            </dgm:if>
            <dgm:else name="Name15">
              <dgm:choose name="Name16">
                <dgm:if name="Name17" axis="self" ptType="node" func="posOdd" op="equ" val="1">
                  <dgm:alg type="tx">
                    <dgm:param type="parTxLTRAlign" val="r"/>
                  </dgm:alg>
                </dgm:if>
                <dgm:else name="Name18">
                  <dgm:alg type="tx">
                    <dgm:param type="parTxLTRAlign" val="l"/>
                  </dgm:alg>
                </dgm:else>
              </dgm:choose>
            </dgm:else>
          </dgm:choose>
          <dgm:shape xmlns:r="http://schemas.openxmlformats.org/officeDocument/2006/relationships" type="rect" r:blip="">
            <dgm:adjLst/>
          </dgm:shape>
          <dgm:presOf axis="des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BalanceSpacing">
          <dgm:alg type="sp"/>
          <dgm:shape xmlns:r="http://schemas.openxmlformats.org/officeDocument/2006/relationships" r:blip="">
            <dgm:adjLst/>
          </dgm:shape>
        </dgm:layoutNode>
        <dgm:layoutNode name="BalanceSpacing1">
          <dgm:alg type="sp"/>
          <dgm:shape xmlns:r="http://schemas.openxmlformats.org/officeDocument/2006/relationships" r:blip="">
            <dgm:adjLst/>
          </dgm:shape>
        </dgm:layoutNode>
        <dgm:forEach name="Name19" axis="followSib" ptType="sibTrans" hideLastTrans="0" cnt="1">
          <dgm:layoutNode name="Accent1Text" styleLbl="node1">
            <dgm:alg type="tx"/>
            <dgm:shape xmlns:r="http://schemas.openxmlformats.org/officeDocument/2006/relationships" rot="90" type="hexagon" r:blip="">
              <dgm:adjLst>
                <dgm:adj idx="1" val="0.25"/>
                <dgm:adj idx="2" val="1.1547"/>
              </dgm:adjLst>
            </dgm:shape>
            <dgm:presOf axis="self" ptType="sibTrans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forEach>
      </dgm:layoutNode>
      <dgm:forEach name="Name2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9565" cy="493868"/>
          </a:xfrm>
          <a:prstGeom prst="rect">
            <a:avLst/>
          </a:prstGeom>
        </p:spPr>
        <p:txBody>
          <a:bodyPr vert="horz" lIns="90763" tIns="45382" rIns="90763" bIns="45382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14626" y="0"/>
            <a:ext cx="2919565" cy="493868"/>
          </a:xfrm>
          <a:prstGeom prst="rect">
            <a:avLst/>
          </a:prstGeom>
        </p:spPr>
        <p:txBody>
          <a:bodyPr vert="horz" lIns="90763" tIns="45382" rIns="90763" bIns="45382" rtlCol="0"/>
          <a:lstStyle>
            <a:lvl1pPr algn="r">
              <a:defRPr sz="1200"/>
            </a:lvl1pPr>
          </a:lstStyle>
          <a:p>
            <a:fld id="{7CE43118-DB9E-4315-92C5-95DEDF4768EA}" type="datetimeFigureOut">
              <a:rPr lang="en-US" smtClean="0"/>
              <a:pPr/>
              <a:t>8/12/2016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370868"/>
            <a:ext cx="2919565" cy="493867"/>
          </a:xfrm>
          <a:prstGeom prst="rect">
            <a:avLst/>
          </a:prstGeom>
        </p:spPr>
        <p:txBody>
          <a:bodyPr vert="horz" lIns="90763" tIns="45382" rIns="90763" bIns="45382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14626" y="9370868"/>
            <a:ext cx="2919565" cy="493867"/>
          </a:xfrm>
          <a:prstGeom prst="rect">
            <a:avLst/>
          </a:prstGeom>
        </p:spPr>
        <p:txBody>
          <a:bodyPr vert="horz" lIns="90763" tIns="45382" rIns="90763" bIns="45382" rtlCol="0" anchor="b"/>
          <a:lstStyle>
            <a:lvl1pPr algn="r">
              <a:defRPr sz="1200"/>
            </a:lvl1pPr>
          </a:lstStyle>
          <a:p>
            <a:fld id="{7096BE1B-CE16-4352-A7FA-46AD4847CB1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558008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18830" cy="493316"/>
          </a:xfrm>
          <a:prstGeom prst="rect">
            <a:avLst/>
          </a:prstGeom>
        </p:spPr>
        <p:txBody>
          <a:bodyPr vert="horz" lIns="92487" tIns="46244" rIns="92487" bIns="46244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15375" y="0"/>
            <a:ext cx="2918830" cy="493316"/>
          </a:xfrm>
          <a:prstGeom prst="rect">
            <a:avLst/>
          </a:prstGeom>
        </p:spPr>
        <p:txBody>
          <a:bodyPr vert="horz" lIns="92487" tIns="46244" rIns="92487" bIns="46244" rtlCol="0"/>
          <a:lstStyle>
            <a:lvl1pPr algn="r">
              <a:defRPr sz="1200"/>
            </a:lvl1pPr>
          </a:lstStyle>
          <a:p>
            <a:fld id="{7868E965-BFF7-5C46-8625-1286B84AA8DD}" type="datetimeFigureOut">
              <a:rPr lang="en-US" smtClean="0"/>
              <a:pPr/>
              <a:t>8/12/2016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95325" y="739775"/>
            <a:ext cx="5345113" cy="37004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487" tIns="46244" rIns="92487" bIns="46244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3577" y="4686499"/>
            <a:ext cx="5388610" cy="4439841"/>
          </a:xfrm>
          <a:prstGeom prst="rect">
            <a:avLst/>
          </a:prstGeom>
        </p:spPr>
        <p:txBody>
          <a:bodyPr vert="horz" lIns="92487" tIns="46244" rIns="92487" bIns="46244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9371286"/>
            <a:ext cx="2918830" cy="493316"/>
          </a:xfrm>
          <a:prstGeom prst="rect">
            <a:avLst/>
          </a:prstGeom>
        </p:spPr>
        <p:txBody>
          <a:bodyPr vert="horz" lIns="92487" tIns="46244" rIns="92487" bIns="46244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15375" y="9371286"/>
            <a:ext cx="2918830" cy="493316"/>
          </a:xfrm>
          <a:prstGeom prst="rect">
            <a:avLst/>
          </a:prstGeom>
        </p:spPr>
        <p:txBody>
          <a:bodyPr vert="horz" lIns="92487" tIns="46244" rIns="92487" bIns="46244" rtlCol="0" anchor="b"/>
          <a:lstStyle>
            <a:lvl1pPr algn="r">
              <a:defRPr sz="1200"/>
            </a:lvl1pPr>
          </a:lstStyle>
          <a:p>
            <a:fld id="{DFB390A3-AAA2-5F40-A80A-415E474BFF2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72095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B390A3-AAA2-5F40-A80A-415E474BFF2E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929375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710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Arial" pitchFamily="34" charset="0"/>
            </a:endParaRPr>
          </a:p>
        </p:txBody>
      </p:sp>
      <p:sp>
        <p:nvSpPr>
          <p:cNvPr id="4710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3D0FABD-F533-4A52-892F-7CF3FBE28DD1}" type="slidenum">
              <a:rPr lang="en-US">
                <a:solidFill>
                  <a:prstClr val="black"/>
                </a:solidFill>
              </a:rPr>
              <a:pPr/>
              <a:t>11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429579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710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Arial" pitchFamily="34" charset="0"/>
            </a:endParaRPr>
          </a:p>
        </p:txBody>
      </p:sp>
      <p:sp>
        <p:nvSpPr>
          <p:cNvPr id="4710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3D0FABD-F533-4A52-892F-7CF3FBE28DD1}" type="slidenum">
              <a:rPr lang="en-US">
                <a:solidFill>
                  <a:prstClr val="black"/>
                </a:solidFill>
              </a:rPr>
              <a:pPr/>
              <a:t>12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19045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710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Arial" pitchFamily="34" charset="0"/>
            </a:endParaRPr>
          </a:p>
        </p:txBody>
      </p:sp>
      <p:sp>
        <p:nvSpPr>
          <p:cNvPr id="4710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3D0FABD-F533-4A52-892F-7CF3FBE28DD1}" type="slidenum">
              <a:rPr lang="en-US">
                <a:solidFill>
                  <a:prstClr val="black"/>
                </a:solidFill>
              </a:rPr>
              <a:pPr/>
              <a:t>13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89044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710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Arial" pitchFamily="34" charset="0"/>
            </a:endParaRPr>
          </a:p>
        </p:txBody>
      </p:sp>
      <p:sp>
        <p:nvSpPr>
          <p:cNvPr id="4710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3D0FABD-F533-4A52-892F-7CF3FBE28DD1}" type="slidenum">
              <a:rPr lang="en-US">
                <a:solidFill>
                  <a:prstClr val="black"/>
                </a:solidFill>
              </a:rPr>
              <a:pPr/>
              <a:t>14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429579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710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Arial" pitchFamily="34" charset="0"/>
            </a:endParaRPr>
          </a:p>
        </p:txBody>
      </p:sp>
      <p:sp>
        <p:nvSpPr>
          <p:cNvPr id="4710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3D0FABD-F533-4A52-892F-7CF3FBE28DD1}" type="slidenum">
              <a:rPr lang="en-US">
                <a:solidFill>
                  <a:prstClr val="black"/>
                </a:solidFill>
              </a:rPr>
              <a:pPr/>
              <a:t>15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429579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B390A3-AAA2-5F40-A80A-415E474BFF2E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929375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710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Arial" pitchFamily="34" charset="0"/>
            </a:endParaRPr>
          </a:p>
        </p:txBody>
      </p:sp>
      <p:sp>
        <p:nvSpPr>
          <p:cNvPr id="4710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3D0FABD-F533-4A52-892F-7CF3FBE28DD1}" type="slidenum">
              <a:rPr lang="en-US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429579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710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>
              <a:latin typeface="Arial" pitchFamily="34" charset="0"/>
            </a:endParaRPr>
          </a:p>
        </p:txBody>
      </p:sp>
      <p:sp>
        <p:nvSpPr>
          <p:cNvPr id="4710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3D0FABD-F533-4A52-892F-7CF3FBE28DD1}" type="slidenum">
              <a:rPr lang="en-US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429579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B390A3-AAA2-5F40-A80A-415E474BFF2E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929375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710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Arial" pitchFamily="34" charset="0"/>
            </a:endParaRPr>
          </a:p>
        </p:txBody>
      </p:sp>
      <p:sp>
        <p:nvSpPr>
          <p:cNvPr id="4710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3D0FABD-F533-4A52-892F-7CF3FBE28DD1}" type="slidenum">
              <a:rPr lang="en-US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429579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710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Arial" pitchFamily="34" charset="0"/>
            </a:endParaRPr>
          </a:p>
        </p:txBody>
      </p:sp>
      <p:sp>
        <p:nvSpPr>
          <p:cNvPr id="4710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3D0FABD-F533-4A52-892F-7CF3FBE28DD1}" type="slidenum">
              <a:rPr lang="en-US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429579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710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Arial" pitchFamily="34" charset="0"/>
            </a:endParaRPr>
          </a:p>
        </p:txBody>
      </p:sp>
      <p:sp>
        <p:nvSpPr>
          <p:cNvPr id="4710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3D0FABD-F533-4A52-892F-7CF3FBE28DD1}" type="slidenum">
              <a:rPr lang="en-US">
                <a:solidFill>
                  <a:prstClr val="black"/>
                </a:solidFill>
              </a:rPr>
              <a:pPr/>
              <a:t>9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429579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710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Arial" pitchFamily="34" charset="0"/>
            </a:endParaRPr>
          </a:p>
        </p:txBody>
      </p:sp>
      <p:sp>
        <p:nvSpPr>
          <p:cNvPr id="4710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3D0FABD-F533-4A52-892F-7CF3FBE28DD1}" type="slidenum">
              <a:rPr lang="en-US">
                <a:solidFill>
                  <a:prstClr val="black"/>
                </a:solidFill>
              </a:rPr>
              <a:pPr/>
              <a:t>10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42957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175" y="0"/>
            <a:ext cx="9907588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2130426"/>
            <a:ext cx="84201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39B5D8-494A-47A9-AD61-FFC1BEDBBCD2}" type="datetime1">
              <a:rPr lang="en-US" smtClean="0"/>
              <a:t>8/12/2016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8F75CF-C160-9946-A622-80CD2D2CDE4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62452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636A4F-9329-4A2A-A38F-371914469AEB}" type="datetime1">
              <a:rPr lang="en-US" smtClean="0"/>
              <a:t>8/12/2016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8F75CF-C160-9946-A622-80CD2D2CDE4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51605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780337" y="274639"/>
            <a:ext cx="2414588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6575" y="274639"/>
            <a:ext cx="7078663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DD8DC1-AD29-4B3B-8E97-17CC1B489473}" type="datetime1">
              <a:rPr lang="en-US" smtClean="0"/>
              <a:t>8/12/2016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8F75CF-C160-9946-A622-80CD2D2CDE4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61002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674AD0-30C1-43EE-BC51-D70531D58B7D}" type="datetime1">
              <a:rPr lang="en-US" smtClean="0"/>
              <a:t>8/12/2016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8F75CF-C160-9946-A622-80CD2D2CDE41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906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72190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88" y="3175"/>
            <a:ext cx="9907588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2506" y="2718131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82506" y="1173447"/>
            <a:ext cx="84201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B1F82A-19D7-4E6B-9BF8-FA3085860F85}" type="datetime1">
              <a:rPr lang="en-US" smtClean="0"/>
              <a:t>8/12/2016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8F75CF-C160-9946-A622-80CD2D2CDE4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61130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6575" y="1600201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48300" y="1600201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05AE2F-0705-434D-96D8-779EADE32D28}" type="datetime1">
              <a:rPr lang="en-US" smtClean="0"/>
              <a:t>8/12/2016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8F75CF-C160-9946-A622-80CD2D2CDE4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18182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32111" y="1535113"/>
            <a:ext cx="437859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32111" y="2174875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C07309-5C58-478A-9520-4455466DD75A}" type="datetime1">
              <a:rPr lang="en-US" smtClean="0"/>
              <a:t>8/12/2016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8F75CF-C160-9946-A622-80CD2D2CDE4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34900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EE9E95-0605-429C-B5B2-8FB55F0A5DED}" type="datetime1">
              <a:rPr lang="en-US" smtClean="0"/>
              <a:t>8/12/2016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8F75CF-C160-9946-A622-80CD2D2CDE4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97629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EB3094-896D-4660-8977-45C06A410EBB}" type="datetime1">
              <a:rPr lang="en-US" smtClean="0"/>
              <a:t>8/12/2016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8F75CF-C160-9946-A622-80CD2D2CDE4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74364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72971" y="273051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" y="1435101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813967-36CB-4876-AA86-FF14BCFE11A9}" type="datetime1">
              <a:rPr lang="en-US" smtClean="0"/>
              <a:t>8/12/2016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8F75CF-C160-9946-A622-80CD2D2CDE4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45389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F9D8DA-D01D-450D-B590-CFB7FE95AC86}" type="datetime1">
              <a:rPr lang="en-US" smtClean="0"/>
              <a:t>8/12/2016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8F75CF-C160-9946-A622-80CD2D2CDE4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1757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175"/>
            <a:ext cx="9907588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5300" y="1600201"/>
            <a:ext cx="89154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95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0A59FF-CE3C-486B-82AF-24258486739F}" type="datetime1">
              <a:rPr lang="en-US" smtClean="0"/>
              <a:t>8/12/2016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84550" y="6356351"/>
            <a:ext cx="3136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99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8F75CF-C160-9946-A622-80CD2D2CDE4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36901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9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notesSlide" Target="../notesSlides/notesSlide3.xml"/><Relationship Id="rId7" Type="http://schemas.openxmlformats.org/officeDocument/2006/relationships/diagramColors" Target="../diagrams/colors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Relationship Id="rId9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8F75CF-C160-9946-A622-80CD2D2CDE41}" type="slidenum">
              <a:rPr lang="en-US" smtClean="0"/>
              <a:pPr/>
              <a:t>1</a:t>
            </a:fld>
            <a:endParaRPr lang="en-US"/>
          </a:p>
        </p:txBody>
      </p:sp>
      <p:sp>
        <p:nvSpPr>
          <p:cNvPr id="7" name="Text Box 9"/>
          <p:cNvSpPr txBox="1">
            <a:spLocks noChangeArrowheads="1"/>
          </p:cNvSpPr>
          <p:nvPr/>
        </p:nvSpPr>
        <p:spPr bwMode="auto">
          <a:xfrm>
            <a:off x="304800" y="2635054"/>
            <a:ext cx="9296400" cy="26161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entury Gothic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entury Gothic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entury Gothic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entury Gothic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entury Gothic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  <a:cs typeface="Arial" pitchFamily="34" charset="0"/>
              </a:defRPr>
            </a:lvl9pPr>
          </a:lstStyle>
          <a:p>
            <a:pPr algn="ctr"/>
            <a:r>
              <a:rPr lang="en-US" altLang="en-US" sz="3200" b="1" dirty="0" smtClean="0">
                <a:solidFill>
                  <a:srgbClr val="333399"/>
                </a:solidFill>
                <a:latin typeface="Arial" pitchFamily="34" charset="0"/>
              </a:rPr>
              <a:t>Proposals for 2017 Leadership and Governance (LDG) Learning </a:t>
            </a:r>
            <a:r>
              <a:rPr lang="en-US" altLang="en-US" sz="3200" b="1" dirty="0" err="1" smtClean="0">
                <a:solidFill>
                  <a:srgbClr val="333399"/>
                </a:solidFill>
                <a:latin typeface="Arial" pitchFamily="34" charset="0"/>
              </a:rPr>
              <a:t>Programmes</a:t>
            </a:r>
            <a:r>
              <a:rPr lang="en-US" altLang="en-US" sz="3200" b="1" dirty="0" smtClean="0">
                <a:solidFill>
                  <a:srgbClr val="333399"/>
                </a:solidFill>
                <a:latin typeface="Arial" pitchFamily="34" charset="0"/>
              </a:rPr>
              <a:t> </a:t>
            </a:r>
          </a:p>
          <a:p>
            <a:pPr algn="ctr"/>
            <a:endParaRPr lang="en-US" altLang="en-US" sz="3200" b="1" dirty="0">
              <a:solidFill>
                <a:srgbClr val="333399"/>
              </a:solidFill>
              <a:latin typeface="Arial" pitchFamily="34" charset="0"/>
            </a:endParaRPr>
          </a:p>
          <a:p>
            <a:pPr algn="ctr"/>
            <a:r>
              <a:rPr lang="en-US" altLang="en-US" sz="3200" b="1" dirty="0" smtClean="0">
                <a:solidFill>
                  <a:srgbClr val="FF0000"/>
                </a:solidFill>
                <a:latin typeface="Arial" pitchFamily="34" charset="0"/>
              </a:rPr>
              <a:t>(For Discussion)</a:t>
            </a:r>
            <a:endParaRPr lang="en-US" altLang="en-US" sz="3200" b="1" dirty="0">
              <a:solidFill>
                <a:srgbClr val="FF0000"/>
              </a:solidFill>
              <a:latin typeface="Arial" pitchFamily="34" charset="0"/>
            </a:endParaRPr>
          </a:p>
          <a:p>
            <a:pPr algn="ctr"/>
            <a:endParaRPr lang="en-US" altLang="en-US" sz="3600" b="1" dirty="0">
              <a:solidFill>
                <a:srgbClr val="333399"/>
              </a:solidFill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468238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14288" y="1"/>
            <a:ext cx="9902825" cy="996288"/>
            <a:chOff x="14288" y="1"/>
            <a:chExt cx="9902825" cy="996288"/>
          </a:xfrm>
          <a:noFill/>
        </p:grpSpPr>
        <p:sp>
          <p:nvSpPr>
            <p:cNvPr id="7" name="Rectangle 6"/>
            <p:cNvSpPr>
              <a:spLocks noChangeArrowheads="1"/>
            </p:cNvSpPr>
            <p:nvPr/>
          </p:nvSpPr>
          <p:spPr bwMode="auto">
            <a:xfrm>
              <a:off x="14288" y="1"/>
              <a:ext cx="9902825" cy="941696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Century Gothic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entury Gothic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entury Gothic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entury Gothic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entury Gothic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entury Gothic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entury Gothic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entury Gothic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entury Gothic" pitchFamily="34" charset="0"/>
                  <a:cs typeface="Arial" pitchFamily="34" charset="0"/>
                </a:defRPr>
              </a:lvl9pPr>
            </a:lstStyle>
            <a:p>
              <a:endParaRPr lang="en-US" altLang="en-US">
                <a:solidFill>
                  <a:prstClr val="black"/>
                </a:solidFill>
              </a:endParaRPr>
            </a:p>
          </p:txBody>
        </p:sp>
        <p:cxnSp>
          <p:nvCxnSpPr>
            <p:cNvPr id="8" name="Straight Connector 7"/>
            <p:cNvCxnSpPr/>
            <p:nvPr/>
          </p:nvCxnSpPr>
          <p:spPr>
            <a:xfrm>
              <a:off x="14288" y="996289"/>
              <a:ext cx="9891712" cy="0"/>
            </a:xfrm>
            <a:prstGeom prst="line">
              <a:avLst/>
            </a:prstGeom>
            <a:grpFill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170" name="Title 1"/>
          <p:cNvSpPr>
            <a:spLocks noGrp="1"/>
          </p:cNvSpPr>
          <p:nvPr>
            <p:ph type="title"/>
          </p:nvPr>
        </p:nvSpPr>
        <p:spPr bwMode="auto">
          <a:xfrm>
            <a:off x="191069" y="38100"/>
            <a:ext cx="9567785" cy="38100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r>
              <a:rPr lang="en-US" sz="2800" b="1" dirty="0" smtClean="0">
                <a:solidFill>
                  <a:srgbClr val="0000CC"/>
                </a:solidFill>
                <a:latin typeface="Arial"/>
                <a:ea typeface="Times New Roman"/>
              </a:rPr>
              <a:t>1. Governance </a:t>
            </a:r>
            <a:r>
              <a:rPr lang="en-US" sz="2800" b="1" dirty="0">
                <a:solidFill>
                  <a:srgbClr val="0000CC"/>
                </a:solidFill>
                <a:latin typeface="Arial"/>
                <a:ea typeface="Times New Roman"/>
              </a:rPr>
              <a:t>in </a:t>
            </a:r>
            <a:r>
              <a:rPr lang="en-US" sz="2800" b="1" dirty="0" err="1">
                <a:solidFill>
                  <a:srgbClr val="0000CC"/>
                </a:solidFill>
                <a:latin typeface="Arial"/>
                <a:ea typeface="Times New Roman"/>
              </a:rPr>
              <a:t>Macroprudential</a:t>
            </a:r>
            <a:r>
              <a:rPr lang="en-US" sz="2800" b="1" dirty="0">
                <a:solidFill>
                  <a:srgbClr val="0000CC"/>
                </a:solidFill>
                <a:latin typeface="Arial"/>
                <a:ea typeface="Times New Roman"/>
              </a:rPr>
              <a:t> Policy Framework (Systemic Stability)</a:t>
            </a:r>
            <a:r>
              <a:rPr lang="en-US" sz="2800" b="1" dirty="0">
                <a:solidFill>
                  <a:srgbClr val="0000CC"/>
                </a:solidFill>
                <a:latin typeface="Century Gothic" pitchFamily="34" charset="0"/>
                <a:cs typeface="Arial" pitchFamily="34" charset="0"/>
              </a:rPr>
              <a:t/>
            </a:r>
            <a:br>
              <a:rPr lang="en-US" sz="2800" b="1" dirty="0">
                <a:solidFill>
                  <a:srgbClr val="0000CC"/>
                </a:solidFill>
                <a:latin typeface="Century Gothic" pitchFamily="34" charset="0"/>
                <a:cs typeface="Arial" pitchFamily="34" charset="0"/>
              </a:rPr>
            </a:br>
            <a:r>
              <a:rPr lang="en-US" sz="2800" b="1" dirty="0" smtClean="0">
                <a:solidFill>
                  <a:srgbClr val="0000CC"/>
                </a:solidFill>
                <a:latin typeface="Century Gothic" pitchFamily="34" charset="0"/>
                <a:cs typeface="Arial" pitchFamily="34" charset="0"/>
              </a:rPr>
              <a:t/>
            </a:r>
            <a:br>
              <a:rPr lang="en-US" sz="2800" b="1" dirty="0" smtClean="0">
                <a:solidFill>
                  <a:srgbClr val="0000CC"/>
                </a:solidFill>
                <a:latin typeface="Century Gothic" pitchFamily="34" charset="0"/>
                <a:cs typeface="Arial" pitchFamily="34" charset="0"/>
              </a:rPr>
            </a:br>
            <a:r>
              <a:rPr lang="en-US" sz="2800" b="1" dirty="0" smtClean="0">
                <a:solidFill>
                  <a:srgbClr val="0000CC"/>
                </a:solidFill>
                <a:latin typeface="Century Gothic" pitchFamily="34" charset="0"/>
                <a:cs typeface="Arial" pitchFamily="34" charset="0"/>
              </a:rPr>
              <a:t/>
            </a:r>
            <a:br>
              <a:rPr lang="en-US" sz="2800" b="1" dirty="0" smtClean="0">
                <a:solidFill>
                  <a:srgbClr val="0000CC"/>
                </a:solidFill>
                <a:latin typeface="Century Gothic" pitchFamily="34" charset="0"/>
                <a:cs typeface="Arial" pitchFamily="34" charset="0"/>
              </a:rPr>
            </a:br>
            <a:r>
              <a:rPr lang="en-US" sz="2800" b="1" dirty="0" smtClean="0">
                <a:solidFill>
                  <a:srgbClr val="0000CC"/>
                </a:solidFill>
                <a:latin typeface="Century Gothic" pitchFamily="34" charset="0"/>
                <a:cs typeface="Arial" pitchFamily="34" charset="0"/>
              </a:rPr>
              <a:t/>
            </a:r>
            <a:br>
              <a:rPr lang="en-US" sz="2800" b="1" dirty="0" smtClean="0">
                <a:solidFill>
                  <a:srgbClr val="0000CC"/>
                </a:solidFill>
                <a:latin typeface="Century Gothic" pitchFamily="34" charset="0"/>
                <a:cs typeface="Arial" pitchFamily="34" charset="0"/>
              </a:rPr>
            </a:br>
            <a:r>
              <a:rPr lang="en-US" sz="2800" b="1" dirty="0" smtClean="0">
                <a:solidFill>
                  <a:srgbClr val="0000CC"/>
                </a:solidFill>
                <a:latin typeface="Century Gothic" pitchFamily="34" charset="0"/>
                <a:cs typeface="Arial" pitchFamily="34" charset="0"/>
              </a:rPr>
              <a:t> </a:t>
            </a:r>
            <a:br>
              <a:rPr lang="en-US" sz="2800" b="1" dirty="0" smtClean="0">
                <a:solidFill>
                  <a:srgbClr val="0000CC"/>
                </a:solidFill>
                <a:latin typeface="Century Gothic" pitchFamily="34" charset="0"/>
                <a:cs typeface="Arial" pitchFamily="34" charset="0"/>
              </a:rPr>
            </a:br>
            <a:endParaRPr lang="en-US" sz="2800" b="1" dirty="0" smtClean="0">
              <a:solidFill>
                <a:srgbClr val="0000CC"/>
              </a:solidFill>
              <a:latin typeface="Century Gothic" pitchFamily="34" charset="0"/>
              <a:cs typeface="Arial" pitchFamily="34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8F75CF-C160-9946-A622-80CD2D2CDE4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15311" y="1281100"/>
            <a:ext cx="9095390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/>
              <a:t>Learning </a:t>
            </a:r>
            <a:r>
              <a:rPr lang="en-US" b="1" dirty="0"/>
              <a:t>Objective:</a:t>
            </a:r>
            <a:r>
              <a:rPr lang="en-US" dirty="0"/>
              <a:t> </a:t>
            </a:r>
            <a:br>
              <a:rPr lang="en-US" dirty="0"/>
            </a:br>
            <a:r>
              <a:rPr lang="en-US" dirty="0"/>
              <a:t>Using international comparisons, participants will seek to determine an effective </a:t>
            </a:r>
            <a:r>
              <a:rPr lang="en-US" dirty="0" err="1"/>
              <a:t>macroprudential</a:t>
            </a:r>
            <a:r>
              <a:rPr lang="en-US" dirty="0"/>
              <a:t> policy framework for their jurisdictions.</a:t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r>
              <a:rPr lang="en-US" b="1" dirty="0"/>
              <a:t>Target Audience:</a:t>
            </a:r>
            <a:r>
              <a:rPr lang="en-US" dirty="0"/>
              <a:t> </a:t>
            </a:r>
            <a:br>
              <a:rPr lang="en-US" dirty="0"/>
            </a:br>
            <a:r>
              <a:rPr lang="en-US" dirty="0"/>
              <a:t>Senior level central bank staff involved in the analysis of </a:t>
            </a:r>
            <a:r>
              <a:rPr lang="en-US" dirty="0" err="1"/>
              <a:t>macroprudential</a:t>
            </a:r>
            <a:r>
              <a:rPr lang="en-US" dirty="0"/>
              <a:t> issues. Having experience in drafting policy decisions is an advantage.</a:t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315310" y="3520314"/>
            <a:ext cx="6783989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/>
              <a:t>Key </a:t>
            </a:r>
            <a:r>
              <a:rPr lang="en-US" b="1" dirty="0" smtClean="0"/>
              <a:t>Topics:</a:t>
            </a:r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i="1" dirty="0" smtClean="0"/>
              <a:t>Scope </a:t>
            </a:r>
            <a:r>
              <a:rPr lang="en-US" i="1" dirty="0"/>
              <a:t>of </a:t>
            </a:r>
            <a:r>
              <a:rPr lang="en-US" i="1" dirty="0" err="1"/>
              <a:t>Macroprudential</a:t>
            </a:r>
            <a:r>
              <a:rPr lang="en-US" i="1" dirty="0"/>
              <a:t> </a:t>
            </a:r>
            <a:r>
              <a:rPr lang="en-US" i="1" dirty="0" smtClean="0"/>
              <a:t>Policy</a:t>
            </a:r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i="1" dirty="0" smtClean="0"/>
              <a:t>Range </a:t>
            </a:r>
            <a:r>
              <a:rPr lang="en-US" i="1" dirty="0"/>
              <a:t>of Institutions Involved </a:t>
            </a:r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i="1" dirty="0" smtClean="0"/>
              <a:t>Role </a:t>
            </a:r>
            <a:r>
              <a:rPr lang="en-US" i="1" dirty="0"/>
              <a:t>of Central </a:t>
            </a:r>
            <a:r>
              <a:rPr lang="en-US" i="1" dirty="0" smtClean="0"/>
              <a:t>Bank</a:t>
            </a:r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i="1" dirty="0" smtClean="0"/>
              <a:t>Type </a:t>
            </a:r>
            <a:r>
              <a:rPr lang="en-US" i="1" dirty="0"/>
              <a:t>of Instruments and </a:t>
            </a:r>
            <a:r>
              <a:rPr lang="en-US" i="1" dirty="0" smtClean="0"/>
              <a:t>Powers</a:t>
            </a:r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i="1" dirty="0" smtClean="0"/>
              <a:t>Decision </a:t>
            </a:r>
            <a:r>
              <a:rPr lang="en-US" i="1" dirty="0"/>
              <a:t>Making </a:t>
            </a:r>
            <a:r>
              <a:rPr lang="en-US" i="1" dirty="0" smtClean="0"/>
              <a:t>Protocols</a:t>
            </a:r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i="1" dirty="0" smtClean="0"/>
              <a:t>Procedures </a:t>
            </a:r>
            <a:r>
              <a:rPr lang="en-US" i="1" dirty="0"/>
              <a:t>for Assessment of Policy </a:t>
            </a:r>
            <a:r>
              <a:rPr lang="en-US" i="1" dirty="0" smtClean="0"/>
              <a:t>Delivery</a:t>
            </a:r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i="1" dirty="0" smtClean="0"/>
              <a:t>Case </a:t>
            </a:r>
            <a:r>
              <a:rPr lang="en-US" i="1" dirty="0"/>
              <a:t>Study on </a:t>
            </a:r>
            <a:r>
              <a:rPr lang="en-US" i="1" dirty="0" err="1"/>
              <a:t>Macroprudential</a:t>
            </a:r>
            <a:r>
              <a:rPr lang="en-US" i="1" dirty="0"/>
              <a:t> Policy Framework</a:t>
            </a:r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62567518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14288" y="1"/>
            <a:ext cx="9902825" cy="996288"/>
            <a:chOff x="14288" y="1"/>
            <a:chExt cx="9902825" cy="996288"/>
          </a:xfrm>
          <a:noFill/>
        </p:grpSpPr>
        <p:sp>
          <p:nvSpPr>
            <p:cNvPr id="7" name="Rectangle 6"/>
            <p:cNvSpPr>
              <a:spLocks noChangeArrowheads="1"/>
            </p:cNvSpPr>
            <p:nvPr/>
          </p:nvSpPr>
          <p:spPr bwMode="auto">
            <a:xfrm>
              <a:off x="14288" y="1"/>
              <a:ext cx="9902825" cy="941696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Century Gothic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entury Gothic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entury Gothic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entury Gothic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entury Gothic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entury Gothic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entury Gothic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entury Gothic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entury Gothic" pitchFamily="34" charset="0"/>
                  <a:cs typeface="Arial" pitchFamily="34" charset="0"/>
                </a:defRPr>
              </a:lvl9pPr>
            </a:lstStyle>
            <a:p>
              <a:endParaRPr lang="en-US" altLang="en-US">
                <a:solidFill>
                  <a:prstClr val="black"/>
                </a:solidFill>
              </a:endParaRPr>
            </a:p>
          </p:txBody>
        </p:sp>
        <p:cxnSp>
          <p:nvCxnSpPr>
            <p:cNvPr id="8" name="Straight Connector 7"/>
            <p:cNvCxnSpPr/>
            <p:nvPr/>
          </p:nvCxnSpPr>
          <p:spPr>
            <a:xfrm>
              <a:off x="14288" y="996289"/>
              <a:ext cx="9891712" cy="0"/>
            </a:xfrm>
            <a:prstGeom prst="line">
              <a:avLst/>
            </a:prstGeom>
            <a:grpFill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170" name="Title 1"/>
          <p:cNvSpPr>
            <a:spLocks noGrp="1"/>
          </p:cNvSpPr>
          <p:nvPr>
            <p:ph type="title"/>
          </p:nvPr>
        </p:nvSpPr>
        <p:spPr bwMode="auto">
          <a:xfrm>
            <a:off x="191069" y="282384"/>
            <a:ext cx="9567785" cy="38100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r>
              <a:rPr lang="en-US" sz="2800" b="1" dirty="0">
                <a:solidFill>
                  <a:srgbClr val="0000CC"/>
                </a:solidFill>
                <a:latin typeface="Century Gothic" pitchFamily="34" charset="0"/>
                <a:cs typeface="Arial" pitchFamily="34" charset="0"/>
              </a:rPr>
              <a:t>2</a:t>
            </a:r>
            <a:r>
              <a:rPr lang="en-US" sz="2800" b="1" dirty="0" smtClean="0">
                <a:solidFill>
                  <a:srgbClr val="0000CC"/>
                </a:solidFill>
                <a:latin typeface="Century Gothic" pitchFamily="34" charset="0"/>
                <a:cs typeface="Arial" pitchFamily="34" charset="0"/>
              </a:rPr>
              <a:t>. </a:t>
            </a:r>
            <a:r>
              <a:rPr lang="en-US" sz="2800" b="1" dirty="0">
                <a:solidFill>
                  <a:srgbClr val="0000CC"/>
                </a:solidFill>
              </a:rPr>
              <a:t>Governance in Crisis Management and Resolution</a:t>
            </a:r>
            <a:r>
              <a:rPr lang="en-US" sz="2800" dirty="0"/>
              <a:t/>
            </a:r>
            <a:br>
              <a:rPr lang="en-US" sz="2800" dirty="0"/>
            </a:br>
            <a:r>
              <a:rPr lang="en-US" sz="2800" b="1" dirty="0">
                <a:solidFill>
                  <a:srgbClr val="0000CC"/>
                </a:solidFill>
                <a:latin typeface="Century Gothic" pitchFamily="34" charset="0"/>
                <a:cs typeface="Arial" pitchFamily="34" charset="0"/>
              </a:rPr>
              <a:t/>
            </a:r>
            <a:br>
              <a:rPr lang="en-US" sz="2800" b="1" dirty="0">
                <a:solidFill>
                  <a:srgbClr val="0000CC"/>
                </a:solidFill>
                <a:latin typeface="Century Gothic" pitchFamily="34" charset="0"/>
                <a:cs typeface="Arial" pitchFamily="34" charset="0"/>
              </a:rPr>
            </a:br>
            <a:r>
              <a:rPr lang="en-US" sz="2800" b="1" dirty="0" smtClean="0">
                <a:solidFill>
                  <a:srgbClr val="0000CC"/>
                </a:solidFill>
                <a:latin typeface="Century Gothic" pitchFamily="34" charset="0"/>
                <a:cs typeface="Arial" pitchFamily="34" charset="0"/>
              </a:rPr>
              <a:t/>
            </a:r>
            <a:br>
              <a:rPr lang="en-US" sz="2800" b="1" dirty="0" smtClean="0">
                <a:solidFill>
                  <a:srgbClr val="0000CC"/>
                </a:solidFill>
                <a:latin typeface="Century Gothic" pitchFamily="34" charset="0"/>
                <a:cs typeface="Arial" pitchFamily="34" charset="0"/>
              </a:rPr>
            </a:br>
            <a:r>
              <a:rPr lang="en-US" sz="2800" b="1" dirty="0" smtClean="0">
                <a:solidFill>
                  <a:srgbClr val="0000CC"/>
                </a:solidFill>
                <a:latin typeface="Century Gothic" pitchFamily="34" charset="0"/>
                <a:cs typeface="Arial" pitchFamily="34" charset="0"/>
              </a:rPr>
              <a:t/>
            </a:r>
            <a:br>
              <a:rPr lang="en-US" sz="2800" b="1" dirty="0" smtClean="0">
                <a:solidFill>
                  <a:srgbClr val="0000CC"/>
                </a:solidFill>
                <a:latin typeface="Century Gothic" pitchFamily="34" charset="0"/>
                <a:cs typeface="Arial" pitchFamily="34" charset="0"/>
              </a:rPr>
            </a:br>
            <a:r>
              <a:rPr lang="en-US" sz="2800" b="1" dirty="0" smtClean="0">
                <a:solidFill>
                  <a:srgbClr val="0000CC"/>
                </a:solidFill>
                <a:latin typeface="Century Gothic" pitchFamily="34" charset="0"/>
                <a:cs typeface="Arial" pitchFamily="34" charset="0"/>
              </a:rPr>
              <a:t/>
            </a:r>
            <a:br>
              <a:rPr lang="en-US" sz="2800" b="1" dirty="0" smtClean="0">
                <a:solidFill>
                  <a:srgbClr val="0000CC"/>
                </a:solidFill>
                <a:latin typeface="Century Gothic" pitchFamily="34" charset="0"/>
                <a:cs typeface="Arial" pitchFamily="34" charset="0"/>
              </a:rPr>
            </a:br>
            <a:r>
              <a:rPr lang="en-US" sz="2800" b="1" dirty="0" smtClean="0">
                <a:solidFill>
                  <a:srgbClr val="0000CC"/>
                </a:solidFill>
                <a:latin typeface="Century Gothic" pitchFamily="34" charset="0"/>
                <a:cs typeface="Arial" pitchFamily="34" charset="0"/>
              </a:rPr>
              <a:t> </a:t>
            </a:r>
            <a:br>
              <a:rPr lang="en-US" sz="2800" b="1" dirty="0" smtClean="0">
                <a:solidFill>
                  <a:srgbClr val="0000CC"/>
                </a:solidFill>
                <a:latin typeface="Century Gothic" pitchFamily="34" charset="0"/>
                <a:cs typeface="Arial" pitchFamily="34" charset="0"/>
              </a:rPr>
            </a:br>
            <a:endParaRPr lang="en-US" sz="2800" b="1" dirty="0" smtClean="0">
              <a:solidFill>
                <a:srgbClr val="0000CC"/>
              </a:solidFill>
              <a:latin typeface="Century Gothic" pitchFamily="34" charset="0"/>
              <a:cs typeface="Arial" pitchFamily="34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8F75CF-C160-9946-A622-80CD2D2CDE4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15311" y="1281100"/>
            <a:ext cx="909539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/>
              <a:t>Learning Objective:</a:t>
            </a:r>
            <a:r>
              <a:rPr lang="en-US" dirty="0"/>
              <a:t> </a:t>
            </a:r>
            <a:br>
              <a:rPr lang="en-US" dirty="0"/>
            </a:br>
            <a:r>
              <a:rPr lang="en-US" dirty="0"/>
              <a:t>Using international comparisons, participants will seek to determine an effective crisis management framework for their jurisdictions.</a:t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r>
              <a:rPr lang="en-US" b="1" dirty="0"/>
              <a:t>Target Audience:</a:t>
            </a:r>
            <a:r>
              <a:rPr lang="en-US" dirty="0"/>
              <a:t> </a:t>
            </a:r>
            <a:br>
              <a:rPr lang="en-US" dirty="0"/>
            </a:br>
            <a:r>
              <a:rPr lang="en-US" dirty="0"/>
              <a:t>Heads of department (Directors) involved in crisis management issues. Experience in dealing with cross institutional matters would be an advantage.</a:t>
            </a:r>
            <a:br>
              <a:rPr lang="en-US" dirty="0"/>
            </a:b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315311" y="3589424"/>
            <a:ext cx="7110248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/>
              <a:t>Key </a:t>
            </a:r>
            <a:r>
              <a:rPr lang="en-US" b="1" dirty="0" smtClean="0"/>
              <a:t>Topics:</a:t>
            </a:r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i="1" dirty="0"/>
              <a:t>Nature of Crisis Management Protocols and Resolution Frameworks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i="1" dirty="0"/>
              <a:t>Roles of Central Bank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i="1" dirty="0"/>
              <a:t>Type of Instruments and Powers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i="1" dirty="0"/>
              <a:t>Decision Making Protocol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i="1" dirty="0"/>
              <a:t>Procedures for Holding Decision Makers to Account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i="1" dirty="0"/>
              <a:t>Case Study / Simulation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473103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14288" y="1"/>
            <a:ext cx="9902825" cy="996288"/>
            <a:chOff x="14288" y="1"/>
            <a:chExt cx="9902825" cy="996288"/>
          </a:xfrm>
          <a:noFill/>
        </p:grpSpPr>
        <p:sp>
          <p:nvSpPr>
            <p:cNvPr id="7" name="Rectangle 6"/>
            <p:cNvSpPr>
              <a:spLocks noChangeArrowheads="1"/>
            </p:cNvSpPr>
            <p:nvPr/>
          </p:nvSpPr>
          <p:spPr bwMode="auto">
            <a:xfrm>
              <a:off x="14288" y="1"/>
              <a:ext cx="9902825" cy="941696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Century Gothic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entury Gothic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entury Gothic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entury Gothic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entury Gothic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entury Gothic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entury Gothic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entury Gothic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entury Gothic" pitchFamily="34" charset="0"/>
                  <a:cs typeface="Arial" pitchFamily="34" charset="0"/>
                </a:defRPr>
              </a:lvl9pPr>
            </a:lstStyle>
            <a:p>
              <a:endParaRPr lang="en-US" altLang="en-US">
                <a:solidFill>
                  <a:prstClr val="black"/>
                </a:solidFill>
              </a:endParaRPr>
            </a:p>
          </p:txBody>
        </p:sp>
        <p:cxnSp>
          <p:nvCxnSpPr>
            <p:cNvPr id="8" name="Straight Connector 7"/>
            <p:cNvCxnSpPr/>
            <p:nvPr/>
          </p:nvCxnSpPr>
          <p:spPr>
            <a:xfrm>
              <a:off x="14288" y="996289"/>
              <a:ext cx="9891712" cy="0"/>
            </a:xfrm>
            <a:prstGeom prst="line">
              <a:avLst/>
            </a:prstGeom>
            <a:grpFill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170" name="Title 1"/>
          <p:cNvSpPr>
            <a:spLocks noGrp="1"/>
          </p:cNvSpPr>
          <p:nvPr>
            <p:ph type="title"/>
          </p:nvPr>
        </p:nvSpPr>
        <p:spPr bwMode="auto">
          <a:xfrm>
            <a:off x="191069" y="38100"/>
            <a:ext cx="9567785" cy="38100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r>
              <a:rPr lang="en-US" sz="2800" b="1" dirty="0">
                <a:solidFill>
                  <a:srgbClr val="0000CC"/>
                </a:solidFill>
                <a:latin typeface="Century Gothic" pitchFamily="34" charset="0"/>
                <a:cs typeface="Arial" pitchFamily="34" charset="0"/>
              </a:rPr>
              <a:t>3</a:t>
            </a:r>
            <a:r>
              <a:rPr lang="en-US" sz="2800" b="1" dirty="0" smtClean="0">
                <a:solidFill>
                  <a:srgbClr val="0000CC"/>
                </a:solidFill>
                <a:latin typeface="Century Gothic" pitchFamily="34" charset="0"/>
                <a:cs typeface="Arial" pitchFamily="34" charset="0"/>
              </a:rPr>
              <a:t>. </a:t>
            </a:r>
            <a:r>
              <a:rPr lang="en-US" sz="2800" b="1" dirty="0">
                <a:solidFill>
                  <a:srgbClr val="0000CC"/>
                </a:solidFill>
                <a:latin typeface="Century Gothic" pitchFamily="34" charset="0"/>
                <a:cs typeface="Arial" pitchFamily="34" charset="0"/>
              </a:rPr>
              <a:t>Governance in </a:t>
            </a:r>
            <a:r>
              <a:rPr lang="en-US" sz="2800" b="1" dirty="0" err="1">
                <a:solidFill>
                  <a:srgbClr val="0000CC"/>
                </a:solidFill>
                <a:latin typeface="Century Gothic" pitchFamily="34" charset="0"/>
                <a:cs typeface="Arial" pitchFamily="34" charset="0"/>
              </a:rPr>
              <a:t>Microprudential</a:t>
            </a:r>
            <a:r>
              <a:rPr lang="en-US" sz="2800" b="1" dirty="0">
                <a:solidFill>
                  <a:srgbClr val="0000CC"/>
                </a:solidFill>
                <a:latin typeface="Century Gothic" pitchFamily="34" charset="0"/>
                <a:cs typeface="Arial" pitchFamily="34" charset="0"/>
              </a:rPr>
              <a:t> Framework (Supervision and Regulation)</a:t>
            </a:r>
            <a:br>
              <a:rPr lang="en-US" sz="2800" b="1" dirty="0">
                <a:solidFill>
                  <a:srgbClr val="0000CC"/>
                </a:solidFill>
                <a:latin typeface="Century Gothic" pitchFamily="34" charset="0"/>
                <a:cs typeface="Arial" pitchFamily="34" charset="0"/>
              </a:rPr>
            </a:br>
            <a:r>
              <a:rPr lang="en-US" sz="2800" b="1" dirty="0" smtClean="0">
                <a:solidFill>
                  <a:srgbClr val="0000CC"/>
                </a:solidFill>
                <a:latin typeface="Century Gothic" pitchFamily="34" charset="0"/>
                <a:cs typeface="Arial" pitchFamily="34" charset="0"/>
              </a:rPr>
              <a:t/>
            </a:r>
            <a:br>
              <a:rPr lang="en-US" sz="2800" b="1" dirty="0" smtClean="0">
                <a:solidFill>
                  <a:srgbClr val="0000CC"/>
                </a:solidFill>
                <a:latin typeface="Century Gothic" pitchFamily="34" charset="0"/>
                <a:cs typeface="Arial" pitchFamily="34" charset="0"/>
              </a:rPr>
            </a:br>
            <a:r>
              <a:rPr lang="en-US" sz="2800" b="1" dirty="0" smtClean="0">
                <a:solidFill>
                  <a:srgbClr val="0000CC"/>
                </a:solidFill>
                <a:latin typeface="Century Gothic" pitchFamily="34" charset="0"/>
                <a:cs typeface="Arial" pitchFamily="34" charset="0"/>
              </a:rPr>
              <a:t/>
            </a:r>
            <a:br>
              <a:rPr lang="en-US" sz="2800" b="1" dirty="0" smtClean="0">
                <a:solidFill>
                  <a:srgbClr val="0000CC"/>
                </a:solidFill>
                <a:latin typeface="Century Gothic" pitchFamily="34" charset="0"/>
                <a:cs typeface="Arial" pitchFamily="34" charset="0"/>
              </a:rPr>
            </a:br>
            <a:r>
              <a:rPr lang="en-US" sz="2800" b="1" dirty="0" smtClean="0">
                <a:solidFill>
                  <a:srgbClr val="0000CC"/>
                </a:solidFill>
                <a:latin typeface="Century Gothic" pitchFamily="34" charset="0"/>
                <a:cs typeface="Arial" pitchFamily="34" charset="0"/>
              </a:rPr>
              <a:t/>
            </a:r>
            <a:br>
              <a:rPr lang="en-US" sz="2800" b="1" dirty="0" smtClean="0">
                <a:solidFill>
                  <a:srgbClr val="0000CC"/>
                </a:solidFill>
                <a:latin typeface="Century Gothic" pitchFamily="34" charset="0"/>
                <a:cs typeface="Arial" pitchFamily="34" charset="0"/>
              </a:rPr>
            </a:br>
            <a:r>
              <a:rPr lang="en-US" sz="2800" b="1" dirty="0" smtClean="0">
                <a:solidFill>
                  <a:srgbClr val="0000CC"/>
                </a:solidFill>
                <a:latin typeface="Century Gothic" pitchFamily="34" charset="0"/>
                <a:cs typeface="Arial" pitchFamily="34" charset="0"/>
              </a:rPr>
              <a:t> </a:t>
            </a:r>
            <a:br>
              <a:rPr lang="en-US" sz="2800" b="1" dirty="0" smtClean="0">
                <a:solidFill>
                  <a:srgbClr val="0000CC"/>
                </a:solidFill>
                <a:latin typeface="Century Gothic" pitchFamily="34" charset="0"/>
                <a:cs typeface="Arial" pitchFamily="34" charset="0"/>
              </a:rPr>
            </a:br>
            <a:endParaRPr lang="en-US" sz="2800" b="1" dirty="0" smtClean="0">
              <a:solidFill>
                <a:srgbClr val="0000CC"/>
              </a:solidFill>
              <a:latin typeface="Century Gothic" pitchFamily="34" charset="0"/>
              <a:cs typeface="Arial" pitchFamily="34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8F75CF-C160-9946-A622-80CD2D2CDE4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15311" y="1281100"/>
            <a:ext cx="9095390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 </a:t>
            </a:r>
            <a:r>
              <a:rPr lang="en-US" b="1" dirty="0" smtClean="0"/>
              <a:t>Learning </a:t>
            </a:r>
            <a:r>
              <a:rPr lang="en-US" b="1" dirty="0"/>
              <a:t>Objective:</a:t>
            </a:r>
            <a:r>
              <a:rPr lang="en-US" dirty="0"/>
              <a:t> </a:t>
            </a:r>
            <a:br>
              <a:rPr lang="en-US" dirty="0"/>
            </a:br>
            <a:r>
              <a:rPr lang="en-US" dirty="0"/>
              <a:t>Using international comparisons, participants will seek to determine an effective </a:t>
            </a:r>
            <a:r>
              <a:rPr lang="en-US" dirty="0" err="1"/>
              <a:t>microprudential</a:t>
            </a:r>
            <a:r>
              <a:rPr lang="en-US" dirty="0"/>
              <a:t> framework for their jurisdictions.</a:t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r>
              <a:rPr lang="en-US" b="1" dirty="0"/>
              <a:t>Target Audience:</a:t>
            </a:r>
            <a:r>
              <a:rPr lang="en-US" dirty="0"/>
              <a:t> </a:t>
            </a:r>
            <a:br>
              <a:rPr lang="en-US" dirty="0"/>
            </a:br>
            <a:r>
              <a:rPr lang="en-US" dirty="0"/>
              <a:t>Senior level central bank staff involved in the identification of vulnerabilities in financial institutions. Having previous experience in onsite supervision is an advantage.</a:t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426982" y="3618298"/>
            <a:ext cx="6557142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i="1" dirty="0"/>
              <a:t>Key Topics: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i="1" dirty="0" smtClean="0"/>
              <a:t>Scope </a:t>
            </a:r>
            <a:r>
              <a:rPr lang="en-US" i="1" dirty="0"/>
              <a:t>of </a:t>
            </a:r>
            <a:r>
              <a:rPr lang="en-US" i="1" dirty="0" err="1"/>
              <a:t>Microprudential</a:t>
            </a:r>
            <a:r>
              <a:rPr lang="en-US" i="1" dirty="0"/>
              <a:t> </a:t>
            </a:r>
            <a:r>
              <a:rPr lang="en-US" i="1" dirty="0" smtClean="0"/>
              <a:t>Policy</a:t>
            </a: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i="1" dirty="0" smtClean="0"/>
              <a:t>Role </a:t>
            </a:r>
            <a:r>
              <a:rPr lang="en-US" i="1" dirty="0"/>
              <a:t>of Central </a:t>
            </a:r>
            <a:r>
              <a:rPr lang="en-US" i="1" dirty="0" smtClean="0"/>
              <a:t>Bank</a:t>
            </a:r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i="1" dirty="0" smtClean="0"/>
              <a:t>Capabilities </a:t>
            </a:r>
            <a:r>
              <a:rPr lang="en-US" i="1" dirty="0"/>
              <a:t>and Resources </a:t>
            </a:r>
            <a:r>
              <a:rPr lang="en-US" i="1" dirty="0" smtClean="0"/>
              <a:t>Required</a:t>
            </a:r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i="1" dirty="0" smtClean="0"/>
              <a:t>Type </a:t>
            </a:r>
            <a:r>
              <a:rPr lang="en-US" i="1" dirty="0"/>
              <a:t>of Instruments and </a:t>
            </a:r>
            <a:r>
              <a:rPr lang="en-US" i="1" dirty="0" smtClean="0"/>
              <a:t>Powers</a:t>
            </a:r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i="1" dirty="0" smtClean="0"/>
              <a:t>Implications </a:t>
            </a:r>
            <a:r>
              <a:rPr lang="en-US" i="1" dirty="0"/>
              <a:t>for Regulation and </a:t>
            </a:r>
            <a:r>
              <a:rPr lang="en-US" i="1" dirty="0" smtClean="0"/>
              <a:t>Enforcement</a:t>
            </a:r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i="1" dirty="0" smtClean="0"/>
              <a:t>Procedures </a:t>
            </a:r>
            <a:r>
              <a:rPr lang="en-US" i="1" dirty="0"/>
              <a:t>and Indicators for Assessment of Performance of </a:t>
            </a:r>
            <a:r>
              <a:rPr lang="en-US" i="1" dirty="0" err="1"/>
              <a:t>Microprudential</a:t>
            </a:r>
            <a:r>
              <a:rPr lang="en-US" i="1" dirty="0"/>
              <a:t> </a:t>
            </a:r>
            <a:r>
              <a:rPr lang="en-US" i="1" dirty="0" smtClean="0"/>
              <a:t>Functions</a:t>
            </a:r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i="1" dirty="0" smtClean="0"/>
              <a:t>Case </a:t>
            </a:r>
            <a:r>
              <a:rPr lang="en-US" i="1" dirty="0"/>
              <a:t>Study on </a:t>
            </a:r>
            <a:r>
              <a:rPr lang="en-US" i="1" dirty="0" err="1"/>
              <a:t>Microprudential</a:t>
            </a:r>
            <a:r>
              <a:rPr lang="en-US" i="1" dirty="0"/>
              <a:t> Policy Framework</a:t>
            </a:r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19060663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14288" y="1"/>
            <a:ext cx="9902825" cy="996288"/>
            <a:chOff x="14288" y="1"/>
            <a:chExt cx="9902825" cy="996288"/>
          </a:xfrm>
          <a:noFill/>
        </p:grpSpPr>
        <p:sp>
          <p:nvSpPr>
            <p:cNvPr id="7" name="Rectangle 6"/>
            <p:cNvSpPr>
              <a:spLocks noChangeArrowheads="1"/>
            </p:cNvSpPr>
            <p:nvPr/>
          </p:nvSpPr>
          <p:spPr bwMode="auto">
            <a:xfrm>
              <a:off x="14288" y="1"/>
              <a:ext cx="9902825" cy="941696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Century Gothic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entury Gothic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entury Gothic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entury Gothic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entury Gothic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entury Gothic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entury Gothic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entury Gothic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entury Gothic" pitchFamily="34" charset="0"/>
                  <a:cs typeface="Arial" pitchFamily="34" charset="0"/>
                </a:defRPr>
              </a:lvl9pPr>
            </a:lstStyle>
            <a:p>
              <a:endParaRPr lang="en-US" altLang="en-US">
                <a:solidFill>
                  <a:prstClr val="black"/>
                </a:solidFill>
              </a:endParaRPr>
            </a:p>
          </p:txBody>
        </p:sp>
        <p:cxnSp>
          <p:nvCxnSpPr>
            <p:cNvPr id="8" name="Straight Connector 7"/>
            <p:cNvCxnSpPr/>
            <p:nvPr/>
          </p:nvCxnSpPr>
          <p:spPr>
            <a:xfrm>
              <a:off x="14288" y="996289"/>
              <a:ext cx="9891712" cy="0"/>
            </a:xfrm>
            <a:prstGeom prst="line">
              <a:avLst/>
            </a:prstGeom>
            <a:grpFill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170" name="Title 1"/>
          <p:cNvSpPr>
            <a:spLocks noGrp="1"/>
          </p:cNvSpPr>
          <p:nvPr>
            <p:ph type="title"/>
          </p:nvPr>
        </p:nvSpPr>
        <p:spPr bwMode="auto">
          <a:xfrm>
            <a:off x="176251" y="315240"/>
            <a:ext cx="9567785" cy="38100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r>
              <a:rPr lang="en-US" sz="2800" b="1" dirty="0" smtClean="0">
                <a:solidFill>
                  <a:srgbClr val="0000CC"/>
                </a:solidFill>
                <a:latin typeface="Century Gothic" pitchFamily="34" charset="0"/>
                <a:cs typeface="Arial" pitchFamily="34" charset="0"/>
              </a:rPr>
              <a:t>4. </a:t>
            </a:r>
            <a:r>
              <a:rPr lang="en-US" sz="2800" b="1" dirty="0">
                <a:solidFill>
                  <a:srgbClr val="0000CC"/>
                </a:solidFill>
              </a:rPr>
              <a:t>Legal Mandate for Central Bank</a:t>
            </a:r>
            <a:r>
              <a:rPr lang="en-US" sz="2800" dirty="0">
                <a:solidFill>
                  <a:srgbClr val="0000CC"/>
                </a:solidFill>
              </a:rPr>
              <a:t/>
            </a:r>
            <a:br>
              <a:rPr lang="en-US" sz="2800" dirty="0">
                <a:solidFill>
                  <a:srgbClr val="0000CC"/>
                </a:solidFill>
              </a:rPr>
            </a:br>
            <a:r>
              <a:rPr lang="en-US" sz="2800" b="1" dirty="0">
                <a:solidFill>
                  <a:srgbClr val="0000CC"/>
                </a:solidFill>
                <a:latin typeface="Century Gothic" pitchFamily="34" charset="0"/>
                <a:cs typeface="Arial" pitchFamily="34" charset="0"/>
              </a:rPr>
              <a:t/>
            </a:r>
            <a:br>
              <a:rPr lang="en-US" sz="2800" b="1" dirty="0">
                <a:solidFill>
                  <a:srgbClr val="0000CC"/>
                </a:solidFill>
                <a:latin typeface="Century Gothic" pitchFamily="34" charset="0"/>
                <a:cs typeface="Arial" pitchFamily="34" charset="0"/>
              </a:rPr>
            </a:br>
            <a:r>
              <a:rPr lang="en-US" sz="2800" b="1" dirty="0" smtClean="0">
                <a:solidFill>
                  <a:srgbClr val="0000CC"/>
                </a:solidFill>
                <a:latin typeface="Century Gothic" pitchFamily="34" charset="0"/>
                <a:cs typeface="Arial" pitchFamily="34" charset="0"/>
              </a:rPr>
              <a:t/>
            </a:r>
            <a:br>
              <a:rPr lang="en-US" sz="2800" b="1" dirty="0" smtClean="0">
                <a:solidFill>
                  <a:srgbClr val="0000CC"/>
                </a:solidFill>
                <a:latin typeface="Century Gothic" pitchFamily="34" charset="0"/>
                <a:cs typeface="Arial" pitchFamily="34" charset="0"/>
              </a:rPr>
            </a:br>
            <a:r>
              <a:rPr lang="en-US" sz="2800" b="1" dirty="0" smtClean="0">
                <a:solidFill>
                  <a:srgbClr val="0000CC"/>
                </a:solidFill>
                <a:latin typeface="Century Gothic" pitchFamily="34" charset="0"/>
                <a:cs typeface="Arial" pitchFamily="34" charset="0"/>
              </a:rPr>
              <a:t/>
            </a:r>
            <a:br>
              <a:rPr lang="en-US" sz="2800" b="1" dirty="0" smtClean="0">
                <a:solidFill>
                  <a:srgbClr val="0000CC"/>
                </a:solidFill>
                <a:latin typeface="Century Gothic" pitchFamily="34" charset="0"/>
                <a:cs typeface="Arial" pitchFamily="34" charset="0"/>
              </a:rPr>
            </a:br>
            <a:r>
              <a:rPr lang="en-US" sz="2800" b="1" dirty="0" smtClean="0">
                <a:solidFill>
                  <a:srgbClr val="0000CC"/>
                </a:solidFill>
                <a:latin typeface="Century Gothic" pitchFamily="34" charset="0"/>
                <a:cs typeface="Arial" pitchFamily="34" charset="0"/>
              </a:rPr>
              <a:t/>
            </a:r>
            <a:br>
              <a:rPr lang="en-US" sz="2800" b="1" dirty="0" smtClean="0">
                <a:solidFill>
                  <a:srgbClr val="0000CC"/>
                </a:solidFill>
                <a:latin typeface="Century Gothic" pitchFamily="34" charset="0"/>
                <a:cs typeface="Arial" pitchFamily="34" charset="0"/>
              </a:rPr>
            </a:br>
            <a:r>
              <a:rPr lang="en-US" sz="2800" b="1" dirty="0" smtClean="0">
                <a:solidFill>
                  <a:srgbClr val="0000CC"/>
                </a:solidFill>
                <a:latin typeface="Century Gothic" pitchFamily="34" charset="0"/>
                <a:cs typeface="Arial" pitchFamily="34" charset="0"/>
              </a:rPr>
              <a:t> </a:t>
            </a:r>
            <a:br>
              <a:rPr lang="en-US" sz="2800" b="1" dirty="0" smtClean="0">
                <a:solidFill>
                  <a:srgbClr val="0000CC"/>
                </a:solidFill>
                <a:latin typeface="Century Gothic" pitchFamily="34" charset="0"/>
                <a:cs typeface="Arial" pitchFamily="34" charset="0"/>
              </a:rPr>
            </a:br>
            <a:endParaRPr lang="en-US" sz="2800" b="1" dirty="0" smtClean="0">
              <a:solidFill>
                <a:srgbClr val="0000CC"/>
              </a:solidFill>
              <a:latin typeface="Century Gothic" pitchFamily="34" charset="0"/>
              <a:cs typeface="Arial" pitchFamily="34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8F75CF-C160-9946-A622-80CD2D2CDE4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15311" y="1281100"/>
            <a:ext cx="9095390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/>
              <a:t>Learning Objective:</a:t>
            </a:r>
            <a:r>
              <a:rPr lang="en-US" dirty="0"/>
              <a:t> </a:t>
            </a:r>
            <a:br>
              <a:rPr lang="en-US" dirty="0"/>
            </a:br>
            <a:r>
              <a:rPr lang="en-US" dirty="0"/>
              <a:t>Using cross country comparisons, participants will be able to determine the best way to give the CB a solid legal basis for the performance of its policy functions</a:t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r>
              <a:rPr lang="en-US" b="1" dirty="0"/>
              <a:t>Target Audience:</a:t>
            </a:r>
            <a:r>
              <a:rPr lang="en-US" dirty="0"/>
              <a:t> </a:t>
            </a:r>
            <a:br>
              <a:rPr lang="en-US" dirty="0"/>
            </a:br>
            <a:r>
              <a:rPr lang="en-US" dirty="0"/>
              <a:t>Senior CB lawyers involved in preparing legislation relating to central bank </a:t>
            </a:r>
            <a:br>
              <a:rPr lang="en-US" dirty="0"/>
            </a:b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315311" y="3498702"/>
            <a:ext cx="7110248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/>
              <a:t>Key </a:t>
            </a:r>
            <a:r>
              <a:rPr lang="en-US" b="1" dirty="0" smtClean="0"/>
              <a:t>Topics:</a:t>
            </a:r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i="1" dirty="0"/>
              <a:t>Piecemeal vs Comprehensive Reform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i="1" dirty="0"/>
              <a:t>Process of Preparing the Legislation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i="1" dirty="0"/>
              <a:t>How granular should the legislation be?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i="1" dirty="0"/>
              <a:t>Legal protection and immunities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i="1" dirty="0"/>
              <a:t>Appeals of central bank decisions. Judicial recourse.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i="1" dirty="0"/>
              <a:t>Case studies (Malaysia, Thailand)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28868824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14288" y="1"/>
            <a:ext cx="9902825" cy="996288"/>
            <a:chOff x="14288" y="1"/>
            <a:chExt cx="9902825" cy="996288"/>
          </a:xfrm>
          <a:noFill/>
        </p:grpSpPr>
        <p:sp>
          <p:nvSpPr>
            <p:cNvPr id="7" name="Rectangle 6"/>
            <p:cNvSpPr>
              <a:spLocks noChangeArrowheads="1"/>
            </p:cNvSpPr>
            <p:nvPr/>
          </p:nvSpPr>
          <p:spPr bwMode="auto">
            <a:xfrm>
              <a:off x="14288" y="1"/>
              <a:ext cx="9902825" cy="941696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Century Gothic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entury Gothic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entury Gothic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entury Gothic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entury Gothic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entury Gothic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entury Gothic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entury Gothic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entury Gothic" pitchFamily="34" charset="0"/>
                  <a:cs typeface="Arial" pitchFamily="34" charset="0"/>
                </a:defRPr>
              </a:lvl9pPr>
            </a:lstStyle>
            <a:p>
              <a:endParaRPr lang="en-US" altLang="en-US">
                <a:solidFill>
                  <a:prstClr val="black"/>
                </a:solidFill>
              </a:endParaRPr>
            </a:p>
          </p:txBody>
        </p:sp>
        <p:cxnSp>
          <p:nvCxnSpPr>
            <p:cNvPr id="8" name="Straight Connector 7"/>
            <p:cNvCxnSpPr/>
            <p:nvPr/>
          </p:nvCxnSpPr>
          <p:spPr>
            <a:xfrm>
              <a:off x="14288" y="996289"/>
              <a:ext cx="9891712" cy="0"/>
            </a:xfrm>
            <a:prstGeom prst="line">
              <a:avLst/>
            </a:prstGeom>
            <a:grpFill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170" name="Title 1"/>
          <p:cNvSpPr>
            <a:spLocks noGrp="1"/>
          </p:cNvSpPr>
          <p:nvPr>
            <p:ph type="title"/>
          </p:nvPr>
        </p:nvSpPr>
        <p:spPr bwMode="auto">
          <a:xfrm>
            <a:off x="176251" y="282384"/>
            <a:ext cx="9567785" cy="38100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r>
              <a:rPr lang="en-US" sz="2800" b="1" dirty="0">
                <a:solidFill>
                  <a:srgbClr val="0000CC"/>
                </a:solidFill>
                <a:latin typeface="Century Gothic" pitchFamily="34" charset="0"/>
                <a:cs typeface="Arial" pitchFamily="34" charset="0"/>
              </a:rPr>
              <a:t>5</a:t>
            </a:r>
            <a:r>
              <a:rPr lang="en-US" sz="2800" b="1" dirty="0" smtClean="0">
                <a:solidFill>
                  <a:srgbClr val="0000CC"/>
                </a:solidFill>
                <a:latin typeface="Century Gothic" pitchFamily="34" charset="0"/>
                <a:cs typeface="Arial" pitchFamily="34" charset="0"/>
              </a:rPr>
              <a:t>. </a:t>
            </a:r>
            <a:r>
              <a:rPr lang="en-US" sz="2800" b="1" dirty="0">
                <a:solidFill>
                  <a:srgbClr val="0000CC"/>
                </a:solidFill>
                <a:latin typeface="Arial"/>
                <a:ea typeface="Times New Roman"/>
              </a:rPr>
              <a:t>Governance in </a:t>
            </a:r>
            <a:r>
              <a:rPr lang="en-US" sz="2800" b="1" dirty="0" smtClean="0">
                <a:solidFill>
                  <a:srgbClr val="0000CC"/>
                </a:solidFill>
              </a:rPr>
              <a:t>Monetary </a:t>
            </a:r>
            <a:r>
              <a:rPr lang="en-US" sz="2800" b="1" dirty="0">
                <a:solidFill>
                  <a:srgbClr val="0000CC"/>
                </a:solidFill>
              </a:rPr>
              <a:t>Policy </a:t>
            </a:r>
            <a:r>
              <a:rPr lang="en-US" sz="2800" b="1" dirty="0">
                <a:solidFill>
                  <a:srgbClr val="0000CC"/>
                </a:solidFill>
                <a:latin typeface="Century Gothic" pitchFamily="34" charset="0"/>
                <a:cs typeface="Arial" pitchFamily="34" charset="0"/>
              </a:rPr>
              <a:t/>
            </a:r>
            <a:br>
              <a:rPr lang="en-US" sz="2800" b="1" dirty="0">
                <a:solidFill>
                  <a:srgbClr val="0000CC"/>
                </a:solidFill>
                <a:latin typeface="Century Gothic" pitchFamily="34" charset="0"/>
                <a:cs typeface="Arial" pitchFamily="34" charset="0"/>
              </a:rPr>
            </a:br>
            <a:r>
              <a:rPr lang="en-US" sz="2800" b="1" dirty="0" smtClean="0">
                <a:solidFill>
                  <a:srgbClr val="0000CC"/>
                </a:solidFill>
                <a:latin typeface="Century Gothic" pitchFamily="34" charset="0"/>
                <a:cs typeface="Arial" pitchFamily="34" charset="0"/>
              </a:rPr>
              <a:t/>
            </a:r>
            <a:br>
              <a:rPr lang="en-US" sz="2800" b="1" dirty="0" smtClean="0">
                <a:solidFill>
                  <a:srgbClr val="0000CC"/>
                </a:solidFill>
                <a:latin typeface="Century Gothic" pitchFamily="34" charset="0"/>
                <a:cs typeface="Arial" pitchFamily="34" charset="0"/>
              </a:rPr>
            </a:br>
            <a:r>
              <a:rPr lang="en-US" sz="2800" b="1" dirty="0" smtClean="0">
                <a:solidFill>
                  <a:srgbClr val="0000CC"/>
                </a:solidFill>
                <a:latin typeface="Century Gothic" pitchFamily="34" charset="0"/>
                <a:cs typeface="Arial" pitchFamily="34" charset="0"/>
              </a:rPr>
              <a:t/>
            </a:r>
            <a:br>
              <a:rPr lang="en-US" sz="2800" b="1" dirty="0" smtClean="0">
                <a:solidFill>
                  <a:srgbClr val="0000CC"/>
                </a:solidFill>
                <a:latin typeface="Century Gothic" pitchFamily="34" charset="0"/>
                <a:cs typeface="Arial" pitchFamily="34" charset="0"/>
              </a:rPr>
            </a:br>
            <a:r>
              <a:rPr lang="en-US" sz="2800" b="1" dirty="0" smtClean="0">
                <a:solidFill>
                  <a:srgbClr val="0000CC"/>
                </a:solidFill>
                <a:latin typeface="Century Gothic" pitchFamily="34" charset="0"/>
                <a:cs typeface="Arial" pitchFamily="34" charset="0"/>
              </a:rPr>
              <a:t/>
            </a:r>
            <a:br>
              <a:rPr lang="en-US" sz="2800" b="1" dirty="0" smtClean="0">
                <a:solidFill>
                  <a:srgbClr val="0000CC"/>
                </a:solidFill>
                <a:latin typeface="Century Gothic" pitchFamily="34" charset="0"/>
                <a:cs typeface="Arial" pitchFamily="34" charset="0"/>
              </a:rPr>
            </a:br>
            <a:r>
              <a:rPr lang="en-US" sz="2800" b="1" dirty="0" smtClean="0">
                <a:solidFill>
                  <a:srgbClr val="0000CC"/>
                </a:solidFill>
                <a:latin typeface="Century Gothic" pitchFamily="34" charset="0"/>
                <a:cs typeface="Arial" pitchFamily="34" charset="0"/>
              </a:rPr>
              <a:t> </a:t>
            </a:r>
            <a:br>
              <a:rPr lang="en-US" sz="2800" b="1" dirty="0" smtClean="0">
                <a:solidFill>
                  <a:srgbClr val="0000CC"/>
                </a:solidFill>
                <a:latin typeface="Century Gothic" pitchFamily="34" charset="0"/>
                <a:cs typeface="Arial" pitchFamily="34" charset="0"/>
              </a:rPr>
            </a:br>
            <a:endParaRPr lang="en-US" sz="2800" b="1" dirty="0" smtClean="0">
              <a:solidFill>
                <a:srgbClr val="0000CC"/>
              </a:solidFill>
              <a:latin typeface="Century Gothic" pitchFamily="34" charset="0"/>
              <a:cs typeface="Arial" pitchFamily="34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8F75CF-C160-9946-A622-80CD2D2CDE4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15311" y="1281100"/>
            <a:ext cx="9095390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/>
              <a:t>Learning Objective:</a:t>
            </a:r>
            <a:r>
              <a:rPr lang="en-US" dirty="0"/>
              <a:t> </a:t>
            </a:r>
            <a:br>
              <a:rPr lang="en-US" dirty="0"/>
            </a:br>
            <a:r>
              <a:rPr lang="en-US" dirty="0"/>
              <a:t>Using international comparisons, participants will seek to determine an effective monetary policy framework for their jurisdictions.</a:t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r>
              <a:rPr lang="en-US" b="1" dirty="0"/>
              <a:t>Target Audience:</a:t>
            </a:r>
            <a:r>
              <a:rPr lang="en-US" dirty="0"/>
              <a:t> </a:t>
            </a:r>
            <a:br>
              <a:rPr lang="en-US" dirty="0"/>
            </a:br>
            <a:r>
              <a:rPr lang="en-US" dirty="0"/>
              <a:t>Senior level central bank staff involved in the analysis of monetary policy issues. </a:t>
            </a:r>
            <a:br>
              <a:rPr lang="en-US" dirty="0"/>
            </a:b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315311" y="3317029"/>
            <a:ext cx="7110248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/>
              <a:t>Key </a:t>
            </a:r>
            <a:r>
              <a:rPr lang="en-US" b="1" dirty="0" smtClean="0"/>
              <a:t>Topics:</a:t>
            </a:r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i="1" dirty="0"/>
              <a:t>Underlying Analytical Framework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i="1" dirty="0"/>
              <a:t>Responsibility and Power to Collect and </a:t>
            </a:r>
            <a:r>
              <a:rPr lang="en-US" i="1" dirty="0" err="1"/>
              <a:t>Analyse</a:t>
            </a:r>
            <a:r>
              <a:rPr lang="en-US" i="1" dirty="0"/>
              <a:t> Information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i="1" dirty="0"/>
              <a:t>Power to Use Market based Policy Instruments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i="1" dirty="0"/>
              <a:t>Power to Use Administrative Measures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i="1" dirty="0"/>
              <a:t>Centralized vs Decentralized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i="1" dirty="0"/>
              <a:t>Committees and Departments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i="1" dirty="0"/>
              <a:t>Decision-making Protocols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i="1" dirty="0"/>
              <a:t>Policy, delivery, process and resources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52994864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14288" y="1"/>
            <a:ext cx="9902825" cy="996288"/>
            <a:chOff x="14288" y="1"/>
            <a:chExt cx="9902825" cy="996288"/>
          </a:xfrm>
          <a:noFill/>
        </p:grpSpPr>
        <p:sp>
          <p:nvSpPr>
            <p:cNvPr id="7" name="Rectangle 6"/>
            <p:cNvSpPr>
              <a:spLocks noChangeArrowheads="1"/>
            </p:cNvSpPr>
            <p:nvPr/>
          </p:nvSpPr>
          <p:spPr bwMode="auto">
            <a:xfrm>
              <a:off x="14288" y="1"/>
              <a:ext cx="9902825" cy="941696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Century Gothic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entury Gothic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entury Gothic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entury Gothic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entury Gothic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entury Gothic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entury Gothic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entury Gothic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entury Gothic" pitchFamily="34" charset="0"/>
                  <a:cs typeface="Arial" pitchFamily="34" charset="0"/>
                </a:defRPr>
              </a:lvl9pPr>
            </a:lstStyle>
            <a:p>
              <a:endParaRPr lang="en-US" altLang="en-US">
                <a:solidFill>
                  <a:prstClr val="black"/>
                </a:solidFill>
              </a:endParaRPr>
            </a:p>
          </p:txBody>
        </p:sp>
        <p:cxnSp>
          <p:nvCxnSpPr>
            <p:cNvPr id="8" name="Straight Connector 7"/>
            <p:cNvCxnSpPr/>
            <p:nvPr/>
          </p:nvCxnSpPr>
          <p:spPr>
            <a:xfrm>
              <a:off x="14288" y="996289"/>
              <a:ext cx="9891712" cy="0"/>
            </a:xfrm>
            <a:prstGeom prst="line">
              <a:avLst/>
            </a:prstGeom>
            <a:grpFill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170" name="Title 1"/>
          <p:cNvSpPr>
            <a:spLocks noGrp="1"/>
          </p:cNvSpPr>
          <p:nvPr>
            <p:ph type="title"/>
          </p:nvPr>
        </p:nvSpPr>
        <p:spPr bwMode="auto">
          <a:xfrm>
            <a:off x="191069" y="330479"/>
            <a:ext cx="9567785" cy="38100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r>
              <a:rPr lang="en-US" sz="2800" b="1" dirty="0">
                <a:solidFill>
                  <a:srgbClr val="0000CC"/>
                </a:solidFill>
                <a:latin typeface="Century Gothic" pitchFamily="34" charset="0"/>
                <a:cs typeface="Arial" pitchFamily="34" charset="0"/>
              </a:rPr>
              <a:t>6</a:t>
            </a:r>
            <a:r>
              <a:rPr lang="en-US" sz="2800" b="1" dirty="0" smtClean="0">
                <a:solidFill>
                  <a:srgbClr val="0000CC"/>
                </a:solidFill>
                <a:latin typeface="Century Gothic" pitchFamily="34" charset="0"/>
                <a:cs typeface="Arial" pitchFamily="34" charset="0"/>
              </a:rPr>
              <a:t>. </a:t>
            </a:r>
            <a:r>
              <a:rPr lang="en-US" sz="2800" b="1" dirty="0">
                <a:solidFill>
                  <a:srgbClr val="0000CC"/>
                </a:solidFill>
              </a:rPr>
              <a:t>Governance </a:t>
            </a:r>
            <a:r>
              <a:rPr lang="en-US" sz="2800" b="1" dirty="0" smtClean="0">
                <a:solidFill>
                  <a:srgbClr val="0000CC"/>
                </a:solidFill>
              </a:rPr>
              <a:t>in </a:t>
            </a:r>
            <a:r>
              <a:rPr lang="en-US" sz="2800" b="1" dirty="0">
                <a:solidFill>
                  <a:srgbClr val="0000CC"/>
                </a:solidFill>
              </a:rPr>
              <a:t>Central Bank Financial Statements</a:t>
            </a:r>
            <a:r>
              <a:rPr lang="en-US" sz="2800" dirty="0"/>
              <a:t/>
            </a:r>
            <a:br>
              <a:rPr lang="en-US" sz="2800" dirty="0"/>
            </a:br>
            <a:r>
              <a:rPr lang="en-US" sz="2800" b="1" dirty="0">
                <a:solidFill>
                  <a:srgbClr val="0000CC"/>
                </a:solidFill>
                <a:latin typeface="Century Gothic" pitchFamily="34" charset="0"/>
                <a:cs typeface="Arial" pitchFamily="34" charset="0"/>
              </a:rPr>
              <a:t/>
            </a:r>
            <a:br>
              <a:rPr lang="en-US" sz="2800" b="1" dirty="0">
                <a:solidFill>
                  <a:srgbClr val="0000CC"/>
                </a:solidFill>
                <a:latin typeface="Century Gothic" pitchFamily="34" charset="0"/>
                <a:cs typeface="Arial" pitchFamily="34" charset="0"/>
              </a:rPr>
            </a:br>
            <a:r>
              <a:rPr lang="en-US" sz="2800" b="1" dirty="0" smtClean="0">
                <a:solidFill>
                  <a:srgbClr val="0000CC"/>
                </a:solidFill>
                <a:latin typeface="Century Gothic" pitchFamily="34" charset="0"/>
                <a:cs typeface="Arial" pitchFamily="34" charset="0"/>
              </a:rPr>
              <a:t/>
            </a:r>
            <a:br>
              <a:rPr lang="en-US" sz="2800" b="1" dirty="0" smtClean="0">
                <a:solidFill>
                  <a:srgbClr val="0000CC"/>
                </a:solidFill>
                <a:latin typeface="Century Gothic" pitchFamily="34" charset="0"/>
                <a:cs typeface="Arial" pitchFamily="34" charset="0"/>
              </a:rPr>
            </a:br>
            <a:r>
              <a:rPr lang="en-US" sz="2800" b="1" dirty="0" smtClean="0">
                <a:solidFill>
                  <a:srgbClr val="0000CC"/>
                </a:solidFill>
                <a:latin typeface="Century Gothic" pitchFamily="34" charset="0"/>
                <a:cs typeface="Arial" pitchFamily="34" charset="0"/>
              </a:rPr>
              <a:t/>
            </a:r>
            <a:br>
              <a:rPr lang="en-US" sz="2800" b="1" dirty="0" smtClean="0">
                <a:solidFill>
                  <a:srgbClr val="0000CC"/>
                </a:solidFill>
                <a:latin typeface="Century Gothic" pitchFamily="34" charset="0"/>
                <a:cs typeface="Arial" pitchFamily="34" charset="0"/>
              </a:rPr>
            </a:br>
            <a:r>
              <a:rPr lang="en-US" sz="2800" b="1" dirty="0" smtClean="0">
                <a:solidFill>
                  <a:srgbClr val="0000CC"/>
                </a:solidFill>
                <a:latin typeface="Century Gothic" pitchFamily="34" charset="0"/>
                <a:cs typeface="Arial" pitchFamily="34" charset="0"/>
              </a:rPr>
              <a:t/>
            </a:r>
            <a:br>
              <a:rPr lang="en-US" sz="2800" b="1" dirty="0" smtClean="0">
                <a:solidFill>
                  <a:srgbClr val="0000CC"/>
                </a:solidFill>
                <a:latin typeface="Century Gothic" pitchFamily="34" charset="0"/>
                <a:cs typeface="Arial" pitchFamily="34" charset="0"/>
              </a:rPr>
            </a:br>
            <a:r>
              <a:rPr lang="en-US" sz="2800" b="1" dirty="0" smtClean="0">
                <a:solidFill>
                  <a:srgbClr val="0000CC"/>
                </a:solidFill>
                <a:latin typeface="Century Gothic" pitchFamily="34" charset="0"/>
                <a:cs typeface="Arial" pitchFamily="34" charset="0"/>
              </a:rPr>
              <a:t> </a:t>
            </a:r>
            <a:br>
              <a:rPr lang="en-US" sz="2800" b="1" dirty="0" smtClean="0">
                <a:solidFill>
                  <a:srgbClr val="0000CC"/>
                </a:solidFill>
                <a:latin typeface="Century Gothic" pitchFamily="34" charset="0"/>
                <a:cs typeface="Arial" pitchFamily="34" charset="0"/>
              </a:rPr>
            </a:br>
            <a:endParaRPr lang="en-US" sz="2800" b="1" dirty="0" smtClean="0">
              <a:solidFill>
                <a:srgbClr val="0000CC"/>
              </a:solidFill>
              <a:latin typeface="Century Gothic" pitchFamily="34" charset="0"/>
              <a:cs typeface="Arial" pitchFamily="34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8F75CF-C160-9946-A622-80CD2D2CDE4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15311" y="1281100"/>
            <a:ext cx="9095390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/>
              <a:t>Learning Objective:</a:t>
            </a:r>
            <a:r>
              <a:rPr lang="en-US" dirty="0"/>
              <a:t> </a:t>
            </a:r>
            <a:br>
              <a:rPr lang="en-US" dirty="0"/>
            </a:br>
            <a:r>
              <a:rPr lang="en-US" dirty="0"/>
              <a:t>Using both overview material and case studies, participants will seek to understand how central bank’s operations are reflected in the CB financial statements (balance sheets and profit and loss accounts)</a:t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r>
              <a:rPr lang="en-US" b="1" dirty="0"/>
              <a:t>Target Audience:</a:t>
            </a:r>
            <a:r>
              <a:rPr lang="en-US" dirty="0"/>
              <a:t> </a:t>
            </a:r>
            <a:br>
              <a:rPr lang="en-US" dirty="0"/>
            </a:br>
            <a:r>
              <a:rPr lang="en-US" dirty="0"/>
              <a:t>Senior level central bank staff whose responsibilities have direct or indirect impact on CB financial statements</a:t>
            </a:r>
            <a:br>
              <a:rPr lang="en-US" dirty="0"/>
            </a:b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315311" y="3908606"/>
            <a:ext cx="7110248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/>
              <a:t>Key </a:t>
            </a:r>
            <a:r>
              <a:rPr lang="en-US" b="1" dirty="0" smtClean="0"/>
              <a:t>Topics:</a:t>
            </a:r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i="1" dirty="0"/>
              <a:t>Schematic/Typology of CB Balance Sheet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i="1" dirty="0"/>
              <a:t>Accounting Standards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i="1" dirty="0"/>
              <a:t>Factors Affecting the Composition and Size of Balance Sheet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i="1" dirty="0"/>
              <a:t>Factors Affecting CB Profits and Losses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i="1" dirty="0"/>
              <a:t>Income Recognition and Profit Allocation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i="1" dirty="0"/>
              <a:t>Indemnification and Dealing with Losses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69542525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8F75CF-C160-9946-A622-80CD2D2CDE41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7" name="Text Box 9"/>
          <p:cNvSpPr txBox="1">
            <a:spLocks noChangeArrowheads="1"/>
          </p:cNvSpPr>
          <p:nvPr/>
        </p:nvSpPr>
        <p:spPr bwMode="auto">
          <a:xfrm>
            <a:off x="304800" y="2635054"/>
            <a:ext cx="9296400" cy="16312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entury Gothic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entury Gothic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entury Gothic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entury Gothic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entury Gothic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  <a:cs typeface="Arial" pitchFamily="34" charset="0"/>
              </a:defRPr>
            </a:lvl9pPr>
          </a:lstStyle>
          <a:p>
            <a:pPr algn="ctr"/>
            <a:r>
              <a:rPr lang="en-US" altLang="en-US" sz="3200" b="1" dirty="0" smtClean="0">
                <a:solidFill>
                  <a:srgbClr val="333399"/>
                </a:solidFill>
                <a:latin typeface="Arial" pitchFamily="34" charset="0"/>
              </a:rPr>
              <a:t>Learning Needs Analysis </a:t>
            </a:r>
            <a:r>
              <a:rPr lang="en-US" altLang="en-US" sz="3200" b="1" dirty="0" smtClean="0">
                <a:solidFill>
                  <a:srgbClr val="333399"/>
                </a:solidFill>
                <a:latin typeface="Arial" pitchFamily="34" charset="0"/>
              </a:rPr>
              <a:t>(LNA) for</a:t>
            </a:r>
            <a:endParaRPr lang="en-US" altLang="en-US" sz="3200" b="1" dirty="0" smtClean="0">
              <a:solidFill>
                <a:srgbClr val="333399"/>
              </a:solidFill>
              <a:latin typeface="Arial" pitchFamily="34" charset="0"/>
            </a:endParaRPr>
          </a:p>
          <a:p>
            <a:pPr algn="ctr"/>
            <a:r>
              <a:rPr lang="en-US" altLang="en-US" sz="3200" b="1" dirty="0" smtClean="0">
                <a:solidFill>
                  <a:srgbClr val="333399"/>
                </a:solidFill>
                <a:latin typeface="Arial" pitchFamily="34" charset="0"/>
              </a:rPr>
              <a:t>LEADERSHIP (2017)</a:t>
            </a:r>
            <a:endParaRPr lang="en-US" altLang="en-US" sz="3200" b="1" dirty="0">
              <a:solidFill>
                <a:srgbClr val="333399"/>
              </a:solidFill>
              <a:latin typeface="Arial" pitchFamily="34" charset="0"/>
            </a:endParaRPr>
          </a:p>
          <a:p>
            <a:pPr algn="ctr"/>
            <a:endParaRPr lang="en-US" altLang="en-US" sz="3600" b="1" dirty="0">
              <a:solidFill>
                <a:srgbClr val="333399"/>
              </a:solidFill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9601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14288" y="1"/>
            <a:ext cx="9902825" cy="996288"/>
            <a:chOff x="14288" y="1"/>
            <a:chExt cx="9902825" cy="996288"/>
          </a:xfrm>
          <a:noFill/>
        </p:grpSpPr>
        <p:sp>
          <p:nvSpPr>
            <p:cNvPr id="7" name="Rectangle 6"/>
            <p:cNvSpPr>
              <a:spLocks noChangeArrowheads="1"/>
            </p:cNvSpPr>
            <p:nvPr/>
          </p:nvSpPr>
          <p:spPr bwMode="auto">
            <a:xfrm>
              <a:off x="14288" y="1"/>
              <a:ext cx="9902825" cy="941696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Century Gothic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entury Gothic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entury Gothic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entury Gothic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entury Gothic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entury Gothic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entury Gothic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entury Gothic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entury Gothic" pitchFamily="34" charset="0"/>
                  <a:cs typeface="Arial" pitchFamily="34" charset="0"/>
                </a:defRPr>
              </a:lvl9pPr>
            </a:lstStyle>
            <a:p>
              <a:endParaRPr lang="en-US" altLang="en-US"/>
            </a:p>
          </p:txBody>
        </p:sp>
        <p:cxnSp>
          <p:nvCxnSpPr>
            <p:cNvPr id="8" name="Straight Connector 7"/>
            <p:cNvCxnSpPr/>
            <p:nvPr/>
          </p:nvCxnSpPr>
          <p:spPr>
            <a:xfrm>
              <a:off x="14288" y="996289"/>
              <a:ext cx="9891712" cy="0"/>
            </a:xfrm>
            <a:prstGeom prst="line">
              <a:avLst/>
            </a:prstGeom>
            <a:grpFill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170" name="Title 1"/>
          <p:cNvSpPr>
            <a:spLocks noGrp="1"/>
          </p:cNvSpPr>
          <p:nvPr>
            <p:ph type="title"/>
          </p:nvPr>
        </p:nvSpPr>
        <p:spPr bwMode="auto">
          <a:xfrm>
            <a:off x="1283493" y="299333"/>
            <a:ext cx="7353300" cy="38100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eaLnBrk="1" hangingPunct="1"/>
            <a:r>
              <a:rPr lang="en-US" sz="2800" b="1" dirty="0" smtClean="0">
                <a:solidFill>
                  <a:srgbClr val="0000CC"/>
                </a:solidFill>
                <a:latin typeface="Century Gothic" pitchFamily="34" charset="0"/>
                <a:cs typeface="Arial" pitchFamily="34" charset="0"/>
              </a:rPr>
              <a:t>Leadership </a:t>
            </a:r>
            <a:r>
              <a:rPr lang="en-US" sz="2800" b="1" dirty="0" smtClean="0">
                <a:solidFill>
                  <a:srgbClr val="0000CC"/>
                </a:solidFill>
                <a:latin typeface="Century Gothic" pitchFamily="34" charset="0"/>
                <a:cs typeface="Arial" pitchFamily="34" charset="0"/>
              </a:rPr>
              <a:t>LNA Survey </a:t>
            </a:r>
            <a:r>
              <a:rPr lang="en-US" sz="2800" b="1" dirty="0" smtClean="0">
                <a:solidFill>
                  <a:srgbClr val="0000CC"/>
                </a:solidFill>
                <a:latin typeface="Century Gothic" pitchFamily="34" charset="0"/>
                <a:cs typeface="Arial" pitchFamily="34" charset="0"/>
              </a:rPr>
              <a:t>Approach</a:t>
            </a:r>
            <a:br>
              <a:rPr lang="en-US" sz="2800" b="1" dirty="0" smtClean="0">
                <a:solidFill>
                  <a:srgbClr val="0000CC"/>
                </a:solidFill>
                <a:latin typeface="Century Gothic" pitchFamily="34" charset="0"/>
                <a:cs typeface="Arial" pitchFamily="34" charset="0"/>
              </a:rPr>
            </a:br>
            <a:r>
              <a:rPr lang="en-US" sz="2800" b="1" dirty="0" smtClean="0">
                <a:solidFill>
                  <a:srgbClr val="0000CC"/>
                </a:solidFill>
                <a:latin typeface="Century Gothic" pitchFamily="34" charset="0"/>
                <a:cs typeface="Arial" pitchFamily="34" charset="0"/>
              </a:rPr>
              <a:t/>
            </a:r>
            <a:br>
              <a:rPr lang="en-US" sz="2800" b="1" dirty="0" smtClean="0">
                <a:solidFill>
                  <a:srgbClr val="0000CC"/>
                </a:solidFill>
                <a:latin typeface="Century Gothic" pitchFamily="34" charset="0"/>
                <a:cs typeface="Arial" pitchFamily="34" charset="0"/>
              </a:rPr>
            </a:br>
            <a:r>
              <a:rPr lang="en-US" sz="2800" b="1" dirty="0" smtClean="0">
                <a:solidFill>
                  <a:srgbClr val="0000CC"/>
                </a:solidFill>
                <a:latin typeface="Century Gothic" pitchFamily="34" charset="0"/>
                <a:cs typeface="Arial" pitchFamily="34" charset="0"/>
              </a:rPr>
              <a:t> </a:t>
            </a:r>
            <a:br>
              <a:rPr lang="en-US" sz="2800" b="1" dirty="0" smtClean="0">
                <a:solidFill>
                  <a:srgbClr val="0000CC"/>
                </a:solidFill>
                <a:latin typeface="Century Gothic" pitchFamily="34" charset="0"/>
                <a:cs typeface="Arial" pitchFamily="34" charset="0"/>
              </a:rPr>
            </a:br>
            <a:endParaRPr lang="en-US" sz="2800" b="1" dirty="0" smtClean="0">
              <a:solidFill>
                <a:srgbClr val="0000CC"/>
              </a:solidFill>
              <a:latin typeface="Century Gothic" pitchFamily="34" charset="0"/>
              <a:cs typeface="Arial" pitchFamily="34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8F75CF-C160-9946-A622-80CD2D2CDE41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10" name="Content Placeholder 2"/>
          <p:cNvSpPr txBox="1">
            <a:spLocks/>
          </p:cNvSpPr>
          <p:nvPr/>
        </p:nvSpPr>
        <p:spPr bwMode="auto">
          <a:xfrm>
            <a:off x="1489102" y="5795592"/>
            <a:ext cx="6942083" cy="365121"/>
          </a:xfrm>
          <a:prstGeom prst="rect">
            <a:avLst/>
          </a:prstGeom>
          <a:solidFill>
            <a:srgbClr val="FFFF99"/>
          </a:solidFill>
          <a:ln>
            <a:miter lim="800000"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R="0" lvl="0" algn="ctr" defTabSz="4572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Pct val="100000"/>
              <a:tabLst/>
              <a:defRPr/>
            </a:pPr>
            <a:r>
              <a:rPr kumimoji="0" lang="en-US" b="1" i="0" u="none" strike="noStrike" kern="1200" cap="none" spc="0" normalizeH="0" baseline="0" noProof="0" dirty="0" smtClean="0">
                <a:ln>
                  <a:noFill/>
                </a:ln>
                <a:solidFill>
                  <a:srgbClr val="0066CC"/>
                </a:solidFill>
                <a:effectLst/>
                <a:uLnTx/>
                <a:uFillTx/>
                <a:latin typeface="Century Gothic" pitchFamily="34" charset="0"/>
                <a:ea typeface="+mn-ea"/>
                <a:cs typeface="Arial" pitchFamily="34" charset="0"/>
              </a:rPr>
              <a:t>16 out of 20 members responded to the </a:t>
            </a:r>
            <a:r>
              <a:rPr kumimoji="0" lang="en-US" b="1" i="0" u="none" strike="noStrike" kern="1200" cap="none" spc="0" normalizeH="0" baseline="0" noProof="0" dirty="0" smtClean="0">
                <a:ln>
                  <a:noFill/>
                </a:ln>
                <a:solidFill>
                  <a:srgbClr val="0066CC"/>
                </a:solidFill>
                <a:effectLst/>
                <a:uLnTx/>
                <a:uFillTx/>
                <a:latin typeface="Century Gothic" pitchFamily="34" charset="0"/>
                <a:ea typeface="+mn-ea"/>
                <a:cs typeface="Arial" pitchFamily="34" charset="0"/>
              </a:rPr>
              <a:t>LNA</a:t>
            </a:r>
            <a:endParaRPr kumimoji="0" lang="en-US" b="1" i="0" u="none" strike="noStrike" kern="1200" cap="none" spc="0" normalizeH="0" baseline="0" noProof="0" dirty="0" smtClean="0">
              <a:ln>
                <a:noFill/>
              </a:ln>
              <a:solidFill>
                <a:srgbClr val="0066CC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marL="342900" marR="0" lvl="0" indent="-34290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Pct val="100000"/>
              <a:buFont typeface="Wingdings" pitchFamily="2" charset="2"/>
              <a:buChar char="§"/>
              <a:tabLst/>
              <a:defRPr/>
            </a:pPr>
            <a:endParaRPr kumimoji="0" lang="en-US" b="1" i="0" u="none" strike="noStrike" kern="1200" cap="none" spc="0" normalizeH="0" baseline="0" noProof="0" dirty="0" smtClean="0">
              <a:ln>
                <a:noFill/>
              </a:ln>
              <a:solidFill>
                <a:srgbClr val="0066CC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12" name="Content Placeholder 2"/>
          <p:cNvSpPr>
            <a:spLocks noGrp="1"/>
          </p:cNvSpPr>
          <p:nvPr>
            <p:ph idx="1"/>
          </p:nvPr>
        </p:nvSpPr>
        <p:spPr bwMode="auto">
          <a:xfrm>
            <a:off x="309361" y="1116430"/>
            <a:ext cx="4005918" cy="4734838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lvl="0"/>
            <a:r>
              <a:rPr lang="en-US" sz="1600" dirty="0" smtClean="0">
                <a:cs typeface="Arial" pitchFamily="34" charset="0"/>
              </a:rPr>
              <a:t>Members banks were asked to rate the following SEACEN Leadership Competencies based on their needs i.e. </a:t>
            </a:r>
            <a:r>
              <a:rPr lang="en-US" sz="1600" b="1" i="1" dirty="0"/>
              <a:t>High, Moderate, Low </a:t>
            </a:r>
            <a:r>
              <a:rPr lang="en-US" sz="1600" i="1" dirty="0"/>
              <a:t>and </a:t>
            </a:r>
            <a:r>
              <a:rPr lang="en-US" sz="1600" b="1" i="1" dirty="0"/>
              <a:t>No Need </a:t>
            </a:r>
            <a:endParaRPr lang="en-US" sz="1600" b="1" i="1" dirty="0" smtClean="0"/>
          </a:p>
          <a:p>
            <a:pPr lvl="0"/>
            <a:endParaRPr lang="en-US" sz="1600" dirty="0" smtClean="0">
              <a:cs typeface="Arial" pitchFamily="34" charset="0"/>
            </a:endParaRPr>
          </a:p>
          <a:p>
            <a:pPr marL="0" lvl="0" indent="0">
              <a:buNone/>
            </a:pPr>
            <a:endParaRPr lang="en-US" sz="1600" dirty="0">
              <a:cs typeface="Arial" pitchFamily="34" charset="0"/>
            </a:endParaRPr>
          </a:p>
          <a:p>
            <a:pPr marL="0" lvl="0" indent="0">
              <a:buNone/>
            </a:pPr>
            <a:endParaRPr lang="en-US" sz="1600" dirty="0" smtClean="0">
              <a:cs typeface="Arial" pitchFamily="34" charset="0"/>
            </a:endParaRPr>
          </a:p>
          <a:p>
            <a:pPr marL="0" lvl="0" indent="0">
              <a:buNone/>
            </a:pPr>
            <a:endParaRPr lang="en-US" sz="1600" dirty="0">
              <a:cs typeface="Arial" pitchFamily="34" charset="0"/>
            </a:endParaRPr>
          </a:p>
          <a:p>
            <a:pPr marL="0" lvl="0" indent="0">
              <a:buNone/>
            </a:pPr>
            <a:endParaRPr lang="en-US" sz="1600" dirty="0" smtClean="0">
              <a:cs typeface="Arial" pitchFamily="34" charset="0"/>
            </a:endParaRPr>
          </a:p>
          <a:p>
            <a:pPr marL="0" lvl="0" indent="0">
              <a:buNone/>
            </a:pPr>
            <a:endParaRPr lang="en-US" sz="1600" dirty="0">
              <a:cs typeface="Arial" pitchFamily="34" charset="0"/>
            </a:endParaRPr>
          </a:p>
          <a:p>
            <a:pPr marL="0" lvl="0" indent="0">
              <a:buNone/>
            </a:pPr>
            <a:endParaRPr lang="en-US" sz="1600" dirty="0" smtClean="0">
              <a:cs typeface="Arial" pitchFamily="34" charset="0"/>
            </a:endParaRPr>
          </a:p>
          <a:p>
            <a:pPr marL="0" lvl="0" indent="0">
              <a:buNone/>
            </a:pPr>
            <a:endParaRPr lang="en-US" sz="1600" dirty="0" smtClean="0">
              <a:cs typeface="Arial" pitchFamily="34" charset="0"/>
            </a:endParaRPr>
          </a:p>
          <a:p>
            <a:pPr lvl="0"/>
            <a:r>
              <a:rPr lang="en-US" altLang="en-US" sz="1600" dirty="0" smtClean="0">
                <a:cs typeface="Arial" pitchFamily="34" charset="0"/>
              </a:rPr>
              <a:t>Member </a:t>
            </a:r>
            <a:r>
              <a:rPr lang="en-US" altLang="en-US" sz="1600" dirty="0" smtClean="0">
                <a:cs typeface="Arial" pitchFamily="34" charset="0"/>
              </a:rPr>
              <a:t>banks were also asked to indicate which competencies should be specifically covered in SEACEN Leadership </a:t>
            </a:r>
            <a:r>
              <a:rPr lang="en-US" altLang="en-US" sz="1600" dirty="0" smtClean="0">
                <a:cs typeface="Arial" pitchFamily="34" charset="0"/>
              </a:rPr>
              <a:t>Intermediate and Advanced </a:t>
            </a:r>
            <a:r>
              <a:rPr lang="en-US" altLang="en-US" sz="1600" dirty="0" err="1" smtClean="0">
                <a:cs typeface="Arial" pitchFamily="34" charset="0"/>
              </a:rPr>
              <a:t>programmes</a:t>
            </a:r>
            <a:r>
              <a:rPr lang="en-US" altLang="en-US" sz="1600" dirty="0" smtClean="0">
                <a:cs typeface="Arial" pitchFamily="34" charset="0"/>
              </a:rPr>
              <a:t>.</a:t>
            </a:r>
            <a:endParaRPr lang="en-US" altLang="en-US" sz="1600" dirty="0" smtClean="0">
              <a:cs typeface="Arial" pitchFamily="34" charset="0"/>
            </a:endParaRPr>
          </a:p>
          <a:p>
            <a:pPr marL="0" indent="0">
              <a:buNone/>
            </a:pPr>
            <a:endParaRPr lang="en-US" altLang="en-US" sz="1600" dirty="0">
              <a:cs typeface="Arial" pitchFamily="34" charset="0"/>
            </a:endParaRPr>
          </a:p>
        </p:txBody>
      </p:sp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3202415625"/>
              </p:ext>
            </p:extLst>
          </p:nvPr>
        </p:nvGraphicFramePr>
        <p:xfrm>
          <a:off x="4056198" y="719685"/>
          <a:ext cx="7419522" cy="55283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11" name="Picture 10" descr="https://fs22.formsite.com/SEACEN/images/Competency_Model.jpg"/>
          <p:cNvPicPr/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470" t="3688" r="10056" b="6270"/>
          <a:stretch/>
        </p:blipFill>
        <p:spPr bwMode="auto">
          <a:xfrm>
            <a:off x="309359" y="2304438"/>
            <a:ext cx="4005918" cy="211854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75881964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14288" y="1"/>
            <a:ext cx="9902825" cy="996288"/>
            <a:chOff x="14288" y="1"/>
            <a:chExt cx="9902825" cy="996288"/>
          </a:xfrm>
          <a:noFill/>
        </p:grpSpPr>
        <p:sp>
          <p:nvSpPr>
            <p:cNvPr id="7" name="Rectangle 6"/>
            <p:cNvSpPr>
              <a:spLocks noChangeArrowheads="1"/>
            </p:cNvSpPr>
            <p:nvPr/>
          </p:nvSpPr>
          <p:spPr bwMode="auto">
            <a:xfrm>
              <a:off x="14288" y="1"/>
              <a:ext cx="9902825" cy="941696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Century Gothic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entury Gothic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entury Gothic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entury Gothic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entury Gothic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entury Gothic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entury Gothic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entury Gothic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entury Gothic" pitchFamily="34" charset="0"/>
                  <a:cs typeface="Arial" pitchFamily="34" charset="0"/>
                </a:defRPr>
              </a:lvl9pPr>
            </a:lstStyle>
            <a:p>
              <a:endParaRPr lang="en-US" altLang="en-US"/>
            </a:p>
          </p:txBody>
        </p:sp>
        <p:cxnSp>
          <p:nvCxnSpPr>
            <p:cNvPr id="8" name="Straight Connector 7"/>
            <p:cNvCxnSpPr/>
            <p:nvPr/>
          </p:nvCxnSpPr>
          <p:spPr>
            <a:xfrm>
              <a:off x="14288" y="996289"/>
              <a:ext cx="9891712" cy="0"/>
            </a:xfrm>
            <a:prstGeom prst="line">
              <a:avLst/>
            </a:prstGeom>
            <a:grpFill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170" name="Title 1"/>
          <p:cNvSpPr>
            <a:spLocks noGrp="1"/>
          </p:cNvSpPr>
          <p:nvPr>
            <p:ph type="title"/>
          </p:nvPr>
        </p:nvSpPr>
        <p:spPr bwMode="auto">
          <a:xfrm>
            <a:off x="504497" y="38099"/>
            <a:ext cx="8623737" cy="545225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eaLnBrk="1" hangingPunct="1"/>
            <a:r>
              <a:rPr lang="en-US" sz="2800" b="1" dirty="0" smtClean="0">
                <a:solidFill>
                  <a:srgbClr val="0000CC"/>
                </a:solidFill>
                <a:latin typeface="Century Gothic" pitchFamily="34" charset="0"/>
                <a:cs typeface="Arial" pitchFamily="34" charset="0"/>
              </a:rPr>
              <a:t>Proposed Leadership Competencies to be Covered based on Members’ Needs (2017)</a:t>
            </a:r>
            <a:br>
              <a:rPr lang="en-US" sz="2800" b="1" dirty="0" smtClean="0">
                <a:solidFill>
                  <a:srgbClr val="0000CC"/>
                </a:solidFill>
                <a:latin typeface="Century Gothic" pitchFamily="34" charset="0"/>
                <a:cs typeface="Arial" pitchFamily="34" charset="0"/>
              </a:rPr>
            </a:br>
            <a:r>
              <a:rPr lang="en-US" sz="2800" b="1" dirty="0" smtClean="0">
                <a:solidFill>
                  <a:srgbClr val="0000CC"/>
                </a:solidFill>
                <a:latin typeface="Century Gothic" pitchFamily="34" charset="0"/>
                <a:cs typeface="Arial" pitchFamily="34" charset="0"/>
              </a:rPr>
              <a:t/>
            </a:r>
            <a:br>
              <a:rPr lang="en-US" sz="2800" b="1" dirty="0" smtClean="0">
                <a:solidFill>
                  <a:srgbClr val="0000CC"/>
                </a:solidFill>
                <a:latin typeface="Century Gothic" pitchFamily="34" charset="0"/>
                <a:cs typeface="Arial" pitchFamily="34" charset="0"/>
              </a:rPr>
            </a:br>
            <a:r>
              <a:rPr lang="en-US" sz="2800" b="1" dirty="0" smtClean="0">
                <a:solidFill>
                  <a:srgbClr val="0000CC"/>
                </a:solidFill>
                <a:latin typeface="Century Gothic" pitchFamily="34" charset="0"/>
                <a:cs typeface="Arial" pitchFamily="34" charset="0"/>
              </a:rPr>
              <a:t> </a:t>
            </a:r>
            <a:br>
              <a:rPr lang="en-US" sz="2800" b="1" dirty="0" smtClean="0">
                <a:solidFill>
                  <a:srgbClr val="0000CC"/>
                </a:solidFill>
                <a:latin typeface="Century Gothic" pitchFamily="34" charset="0"/>
                <a:cs typeface="Arial" pitchFamily="34" charset="0"/>
              </a:rPr>
            </a:br>
            <a:endParaRPr lang="en-US" sz="2800" b="1" dirty="0" smtClean="0">
              <a:solidFill>
                <a:srgbClr val="0000CC"/>
              </a:solidFill>
              <a:latin typeface="Century Gothic" pitchFamily="34" charset="0"/>
              <a:cs typeface="Arial" pitchFamily="34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8F75CF-C160-9946-A622-80CD2D2CDE41}" type="slidenum">
              <a:rPr lang="en-US" smtClean="0"/>
              <a:pPr/>
              <a:t>4</a:t>
            </a:fld>
            <a:endParaRPr lang="en-US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86653151"/>
              </p:ext>
            </p:extLst>
          </p:nvPr>
        </p:nvGraphicFramePr>
        <p:xfrm>
          <a:off x="220717" y="1051264"/>
          <a:ext cx="7870660" cy="4079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57740"/>
                <a:gridCol w="1386840"/>
                <a:gridCol w="1600200"/>
                <a:gridCol w="132588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latin typeface="+mn-lt"/>
                        </a:rPr>
                        <a:t>Leadership</a:t>
                      </a:r>
                      <a:r>
                        <a:rPr lang="en-US" sz="1800" baseline="0" dirty="0" smtClean="0">
                          <a:latin typeface="+mn-lt"/>
                        </a:rPr>
                        <a:t> Competencies</a:t>
                      </a:r>
                      <a:endParaRPr lang="en-US" sz="18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High Need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Moderate Need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Low Need</a:t>
                      </a:r>
                    </a:p>
                  </a:txBody>
                  <a:tcPr marL="9525" marR="9525" marT="9525" marB="0" anchor="b"/>
                </a:tc>
              </a:tr>
              <a:tr h="37084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Strategic Insights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69%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25%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6%</a:t>
                      </a:r>
                    </a:p>
                  </a:txBody>
                  <a:tcPr marL="9525" marR="9525" marT="9525" marB="0" anchor="ctr"/>
                </a:tc>
              </a:tr>
              <a:tr h="37084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Influencing</a:t>
                      </a:r>
                      <a:r>
                        <a:rPr lang="en-US" sz="18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and Persuasion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63%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</a:t>
                      </a:r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</a:t>
                      </a:r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</a:t>
                      </a:r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%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</a:tr>
              <a:tr h="37084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Leading</a:t>
                      </a:r>
                      <a:r>
                        <a:rPr lang="en-US" sz="18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Employees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56%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31%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13%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</a:tr>
              <a:tr h="37084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Result</a:t>
                      </a:r>
                      <a:r>
                        <a:rPr lang="en-US" sz="18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Orientation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44%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56%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0%</a:t>
                      </a:r>
                    </a:p>
                  </a:txBody>
                  <a:tcPr marL="9525" marR="9525" marT="9525" marB="0" anchor="ctr"/>
                </a:tc>
              </a:tr>
              <a:tr h="37084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Leading</a:t>
                      </a:r>
                      <a:r>
                        <a:rPr lang="en-US" sz="18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Change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44%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56%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0%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</a:tr>
              <a:tr h="37084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Developing</a:t>
                      </a:r>
                      <a:r>
                        <a:rPr lang="en-US" sz="18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Talent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44%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56%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0%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</a:tr>
              <a:tr h="37084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Communicating</a:t>
                      </a:r>
                      <a:r>
                        <a:rPr lang="en-US" sz="18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Effectively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44%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50%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6%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</a:tr>
              <a:tr h="37084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Self-Management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38%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56%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6%</a:t>
                      </a:r>
                    </a:p>
                  </a:txBody>
                  <a:tcPr marL="9525" marR="9525" marT="9525" marB="0" anchor="ctr"/>
                </a:tc>
              </a:tr>
              <a:tr h="37084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Relationships</a:t>
                      </a:r>
                      <a:r>
                        <a:rPr lang="en-US" sz="18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and Networking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31%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56%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13%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</a:tr>
              <a:tr h="37084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Sound Judgement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25%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75%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</a:t>
                      </a:r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%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149156" y="5105009"/>
            <a:ext cx="963492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In addition, under competencies indicated as </a:t>
            </a:r>
            <a:r>
              <a:rPr lang="en-US" b="1" dirty="0" smtClean="0"/>
              <a:t>MODERATE NEED</a:t>
            </a:r>
            <a:r>
              <a:rPr lang="en-US" dirty="0" smtClean="0"/>
              <a:t>, there is a higher demand for one competency, i.e. Developing Talent, to be covered under Advanced </a:t>
            </a:r>
            <a:r>
              <a:rPr lang="en-US" dirty="0" err="1" smtClean="0"/>
              <a:t>programmes</a:t>
            </a:r>
            <a:r>
              <a:rPr lang="en-US" dirty="0" smtClean="0"/>
              <a:t>.  </a:t>
            </a:r>
            <a:r>
              <a:rPr lang="en-US" dirty="0" smtClean="0"/>
              <a:t>This will therefore also feature as an individual session in Advanced </a:t>
            </a:r>
            <a:r>
              <a:rPr lang="en-US" dirty="0" err="1" smtClean="0"/>
              <a:t>programmes</a:t>
            </a:r>
            <a:r>
              <a:rPr lang="en-US" dirty="0" smtClean="0"/>
              <a:t>.   </a:t>
            </a:r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 smtClean="0"/>
              <a:t>Other </a:t>
            </a:r>
            <a:r>
              <a:rPr lang="en-US" b="1" dirty="0" smtClean="0"/>
              <a:t>competencies </a:t>
            </a:r>
            <a:r>
              <a:rPr lang="en-US" dirty="0" smtClean="0"/>
              <a:t>will be embedded as part of the sessions and activities.</a:t>
            </a:r>
            <a:endParaRPr lang="en-US" sz="2000" b="1" u="sng" dirty="0"/>
          </a:p>
          <a:p>
            <a:endParaRPr lang="en-US" dirty="0"/>
          </a:p>
        </p:txBody>
      </p:sp>
      <p:sp>
        <p:nvSpPr>
          <p:cNvPr id="2" name="Rounded Rectangle 1"/>
          <p:cNvSpPr/>
          <p:nvPr/>
        </p:nvSpPr>
        <p:spPr>
          <a:xfrm>
            <a:off x="67152" y="1368719"/>
            <a:ext cx="4884683" cy="1164546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8083757" y="1077679"/>
            <a:ext cx="1814623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Three competencies which the majority indicated as </a:t>
            </a:r>
            <a:r>
              <a:rPr lang="en-US" b="1" dirty="0" smtClean="0"/>
              <a:t>HIGH NEED</a:t>
            </a:r>
            <a:r>
              <a:rPr lang="en-US" dirty="0" smtClean="0"/>
              <a:t> will feature as individual sessions in Intermediate and Advanced </a:t>
            </a:r>
            <a:r>
              <a:rPr lang="en-US" dirty="0" err="1" smtClean="0"/>
              <a:t>programmes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11" name="Rounded Rectangle 10"/>
          <p:cNvSpPr/>
          <p:nvPr/>
        </p:nvSpPr>
        <p:spPr>
          <a:xfrm>
            <a:off x="75461" y="3276600"/>
            <a:ext cx="3345443" cy="341740"/>
          </a:xfrm>
          <a:prstGeom prst="roundRect">
            <a:avLst/>
          </a:prstGeom>
          <a:noFill/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ounded Rectangle 11"/>
          <p:cNvSpPr/>
          <p:nvPr/>
        </p:nvSpPr>
        <p:spPr>
          <a:xfrm flipV="1">
            <a:off x="5669280" y="3276599"/>
            <a:ext cx="685800" cy="341739"/>
          </a:xfrm>
          <a:prstGeom prst="roundRect">
            <a:avLst/>
          </a:prstGeom>
          <a:noFill/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31270198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8F75CF-C160-9946-A622-80CD2D2CDE41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7" name="Text Box 9"/>
          <p:cNvSpPr txBox="1">
            <a:spLocks noChangeArrowheads="1"/>
          </p:cNvSpPr>
          <p:nvPr/>
        </p:nvSpPr>
        <p:spPr bwMode="auto">
          <a:xfrm>
            <a:off x="304800" y="2635054"/>
            <a:ext cx="9296400" cy="16312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entury Gothic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entury Gothic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entury Gothic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entury Gothic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entury Gothic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  <a:cs typeface="Arial" pitchFamily="34" charset="0"/>
              </a:defRPr>
            </a:lvl9pPr>
          </a:lstStyle>
          <a:p>
            <a:pPr algn="ctr"/>
            <a:r>
              <a:rPr lang="en-US" altLang="en-US" sz="3200" b="1" dirty="0" smtClean="0">
                <a:solidFill>
                  <a:srgbClr val="333399"/>
                </a:solidFill>
                <a:latin typeface="Arial" pitchFamily="34" charset="0"/>
              </a:rPr>
              <a:t>LNA </a:t>
            </a:r>
            <a:r>
              <a:rPr lang="en-US" altLang="en-US" sz="3200" b="1" dirty="0" smtClean="0">
                <a:solidFill>
                  <a:srgbClr val="333399"/>
                </a:solidFill>
                <a:latin typeface="Arial" pitchFamily="34" charset="0"/>
              </a:rPr>
              <a:t>for</a:t>
            </a:r>
          </a:p>
          <a:p>
            <a:pPr algn="ctr"/>
            <a:r>
              <a:rPr lang="en-US" altLang="en-US" sz="3200" b="1" dirty="0" smtClean="0">
                <a:solidFill>
                  <a:srgbClr val="333399"/>
                </a:solidFill>
                <a:latin typeface="Arial" pitchFamily="34" charset="0"/>
              </a:rPr>
              <a:t>GOVERNANCE (2017)</a:t>
            </a:r>
            <a:endParaRPr lang="en-US" altLang="en-US" sz="3200" b="1" dirty="0">
              <a:solidFill>
                <a:srgbClr val="333399"/>
              </a:solidFill>
              <a:latin typeface="Arial" pitchFamily="34" charset="0"/>
            </a:endParaRPr>
          </a:p>
          <a:p>
            <a:pPr algn="ctr"/>
            <a:endParaRPr lang="en-US" altLang="en-US" sz="3600" b="1" dirty="0">
              <a:solidFill>
                <a:srgbClr val="333399"/>
              </a:solidFill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99718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14288" y="1"/>
            <a:ext cx="9902825" cy="996288"/>
            <a:chOff x="14288" y="1"/>
            <a:chExt cx="9902825" cy="996288"/>
          </a:xfrm>
          <a:noFill/>
        </p:grpSpPr>
        <p:sp>
          <p:nvSpPr>
            <p:cNvPr id="7" name="Rectangle 6"/>
            <p:cNvSpPr>
              <a:spLocks noChangeArrowheads="1"/>
            </p:cNvSpPr>
            <p:nvPr/>
          </p:nvSpPr>
          <p:spPr bwMode="auto">
            <a:xfrm>
              <a:off x="14288" y="1"/>
              <a:ext cx="9902825" cy="941696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Century Gothic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entury Gothic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entury Gothic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entury Gothic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entury Gothic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entury Gothic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entury Gothic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entury Gothic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entury Gothic" pitchFamily="34" charset="0"/>
                  <a:cs typeface="Arial" pitchFamily="34" charset="0"/>
                </a:defRPr>
              </a:lvl9pPr>
            </a:lstStyle>
            <a:p>
              <a:endParaRPr lang="en-US" altLang="en-US"/>
            </a:p>
          </p:txBody>
        </p:sp>
        <p:cxnSp>
          <p:nvCxnSpPr>
            <p:cNvPr id="8" name="Straight Connector 7"/>
            <p:cNvCxnSpPr/>
            <p:nvPr/>
          </p:nvCxnSpPr>
          <p:spPr>
            <a:xfrm>
              <a:off x="14288" y="996289"/>
              <a:ext cx="9891712" cy="0"/>
            </a:xfrm>
            <a:prstGeom prst="line">
              <a:avLst/>
            </a:prstGeom>
            <a:grpFill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170" name="Title 1"/>
          <p:cNvSpPr>
            <a:spLocks noGrp="1"/>
          </p:cNvSpPr>
          <p:nvPr>
            <p:ph type="title"/>
          </p:nvPr>
        </p:nvSpPr>
        <p:spPr bwMode="auto">
          <a:xfrm>
            <a:off x="1273284" y="282543"/>
            <a:ext cx="7353300" cy="38100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eaLnBrk="1" hangingPunct="1"/>
            <a:r>
              <a:rPr lang="en-US" sz="2800" b="1" dirty="0" smtClean="0">
                <a:solidFill>
                  <a:srgbClr val="0000CC"/>
                </a:solidFill>
                <a:latin typeface="Century Gothic" pitchFamily="34" charset="0"/>
                <a:cs typeface="Arial" pitchFamily="34" charset="0"/>
              </a:rPr>
              <a:t>Governance </a:t>
            </a:r>
            <a:r>
              <a:rPr lang="en-US" sz="2800" b="1" dirty="0" smtClean="0">
                <a:solidFill>
                  <a:srgbClr val="0000CC"/>
                </a:solidFill>
                <a:latin typeface="Century Gothic" pitchFamily="34" charset="0"/>
                <a:cs typeface="Arial" pitchFamily="34" charset="0"/>
              </a:rPr>
              <a:t>LNA Survey </a:t>
            </a:r>
            <a:r>
              <a:rPr lang="en-US" sz="2800" b="1" dirty="0" smtClean="0">
                <a:solidFill>
                  <a:srgbClr val="0000CC"/>
                </a:solidFill>
                <a:latin typeface="Century Gothic" pitchFamily="34" charset="0"/>
                <a:cs typeface="Arial" pitchFamily="34" charset="0"/>
              </a:rPr>
              <a:t>Approach</a:t>
            </a:r>
            <a:br>
              <a:rPr lang="en-US" sz="2800" b="1" dirty="0" smtClean="0">
                <a:solidFill>
                  <a:srgbClr val="0000CC"/>
                </a:solidFill>
                <a:latin typeface="Century Gothic" pitchFamily="34" charset="0"/>
                <a:cs typeface="Arial" pitchFamily="34" charset="0"/>
              </a:rPr>
            </a:br>
            <a:r>
              <a:rPr lang="en-US" sz="2800" b="1" dirty="0" smtClean="0">
                <a:solidFill>
                  <a:srgbClr val="0000CC"/>
                </a:solidFill>
                <a:latin typeface="Century Gothic" pitchFamily="34" charset="0"/>
                <a:cs typeface="Arial" pitchFamily="34" charset="0"/>
              </a:rPr>
              <a:t/>
            </a:r>
            <a:br>
              <a:rPr lang="en-US" sz="2800" b="1" dirty="0" smtClean="0">
                <a:solidFill>
                  <a:srgbClr val="0000CC"/>
                </a:solidFill>
                <a:latin typeface="Century Gothic" pitchFamily="34" charset="0"/>
                <a:cs typeface="Arial" pitchFamily="34" charset="0"/>
              </a:rPr>
            </a:br>
            <a:r>
              <a:rPr lang="en-US" sz="2800" b="1" dirty="0" smtClean="0">
                <a:solidFill>
                  <a:srgbClr val="0000CC"/>
                </a:solidFill>
                <a:latin typeface="Century Gothic" pitchFamily="34" charset="0"/>
                <a:cs typeface="Arial" pitchFamily="34" charset="0"/>
              </a:rPr>
              <a:t> </a:t>
            </a:r>
            <a:br>
              <a:rPr lang="en-US" sz="2800" b="1" dirty="0" smtClean="0">
                <a:solidFill>
                  <a:srgbClr val="0000CC"/>
                </a:solidFill>
                <a:latin typeface="Century Gothic" pitchFamily="34" charset="0"/>
                <a:cs typeface="Arial" pitchFamily="34" charset="0"/>
              </a:rPr>
            </a:br>
            <a:endParaRPr lang="en-US" sz="2800" b="1" dirty="0" smtClean="0">
              <a:solidFill>
                <a:srgbClr val="0000CC"/>
              </a:solidFill>
              <a:latin typeface="Century Gothic" pitchFamily="34" charset="0"/>
              <a:cs typeface="Arial" pitchFamily="34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8F75CF-C160-9946-A622-80CD2D2CDE41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10" name="Content Placeholder 2"/>
          <p:cNvSpPr txBox="1">
            <a:spLocks/>
          </p:cNvSpPr>
          <p:nvPr/>
        </p:nvSpPr>
        <p:spPr bwMode="auto">
          <a:xfrm>
            <a:off x="2821937" y="5808669"/>
            <a:ext cx="6942083" cy="365121"/>
          </a:xfrm>
          <a:prstGeom prst="rect">
            <a:avLst/>
          </a:prstGeom>
          <a:solidFill>
            <a:srgbClr val="FFFF99"/>
          </a:solidFill>
          <a:ln>
            <a:miter lim="800000"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R="0" lvl="0" algn="ctr" defTabSz="4572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Pct val="100000"/>
              <a:tabLst/>
              <a:defRPr/>
            </a:pPr>
            <a:r>
              <a:rPr kumimoji="0" lang="en-US" b="1" i="0" u="none" strike="noStrike" kern="1200" cap="none" spc="0" normalizeH="0" baseline="0" noProof="0" dirty="0" smtClean="0">
                <a:ln>
                  <a:noFill/>
                </a:ln>
                <a:solidFill>
                  <a:srgbClr val="0066CC"/>
                </a:solidFill>
                <a:effectLst/>
                <a:uLnTx/>
                <a:uFillTx/>
                <a:latin typeface="Century Gothic" pitchFamily="34" charset="0"/>
                <a:ea typeface="+mn-ea"/>
                <a:cs typeface="Arial" pitchFamily="34" charset="0"/>
              </a:rPr>
              <a:t>15 out of 20 members responded to the </a:t>
            </a:r>
            <a:r>
              <a:rPr kumimoji="0" lang="en-US" b="1" i="0" u="none" strike="noStrike" kern="1200" cap="none" spc="0" normalizeH="0" baseline="0" noProof="0" dirty="0" smtClean="0">
                <a:ln>
                  <a:noFill/>
                </a:ln>
                <a:solidFill>
                  <a:srgbClr val="0066CC"/>
                </a:solidFill>
                <a:effectLst/>
                <a:uLnTx/>
                <a:uFillTx/>
                <a:latin typeface="Century Gothic" pitchFamily="34" charset="0"/>
                <a:ea typeface="+mn-ea"/>
                <a:cs typeface="Arial" pitchFamily="34" charset="0"/>
              </a:rPr>
              <a:t>LNA</a:t>
            </a:r>
            <a:endParaRPr kumimoji="0" lang="en-US" b="1" i="0" u="none" strike="noStrike" kern="1200" cap="none" spc="0" normalizeH="0" baseline="0" noProof="0" dirty="0" smtClean="0">
              <a:ln>
                <a:noFill/>
              </a:ln>
              <a:solidFill>
                <a:srgbClr val="0066CC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marL="342900" marR="0" lvl="0" indent="-34290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Pct val="100000"/>
              <a:buFont typeface="Wingdings" pitchFamily="2" charset="2"/>
              <a:buChar char="§"/>
              <a:tabLst/>
              <a:defRPr/>
            </a:pPr>
            <a:endParaRPr kumimoji="0" lang="en-US" b="1" i="0" u="none" strike="noStrike" kern="1200" cap="none" spc="0" normalizeH="0" baseline="0" noProof="0" dirty="0" smtClean="0">
              <a:ln>
                <a:noFill/>
              </a:ln>
              <a:solidFill>
                <a:srgbClr val="0066CC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46058" y="5162336"/>
            <a:ext cx="9607752" cy="6463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i="1" dirty="0" smtClean="0"/>
              <a:t>Member Banks were asked to rate the above proposed learning </a:t>
            </a:r>
            <a:r>
              <a:rPr lang="en-US" i="1" dirty="0" err="1" smtClean="0"/>
              <a:t>programmes</a:t>
            </a:r>
            <a:r>
              <a:rPr lang="en-US" i="1" dirty="0" smtClean="0"/>
              <a:t> based on their needs: i.e. </a:t>
            </a:r>
            <a:r>
              <a:rPr lang="en-US" b="1" i="1" dirty="0" smtClean="0"/>
              <a:t>High, Moderate, Low and No Need</a:t>
            </a:r>
            <a:endParaRPr lang="en-US" b="1" i="1" dirty="0"/>
          </a:p>
        </p:txBody>
      </p:sp>
      <p:sp>
        <p:nvSpPr>
          <p:cNvPr id="12" name="Octagon 11"/>
          <p:cNvSpPr/>
          <p:nvPr/>
        </p:nvSpPr>
        <p:spPr>
          <a:xfrm>
            <a:off x="273268" y="2966974"/>
            <a:ext cx="2144111" cy="1970689"/>
          </a:xfrm>
          <a:prstGeom prst="octagon">
            <a:avLst/>
          </a:prstGeom>
          <a:solidFill>
            <a:srgbClr val="0066CC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Governance in </a:t>
            </a:r>
            <a:r>
              <a:rPr lang="en-US" sz="1600" dirty="0" err="1" smtClean="0"/>
              <a:t>Microprudential</a:t>
            </a:r>
            <a:r>
              <a:rPr lang="en-US" sz="1600" dirty="0" smtClean="0"/>
              <a:t> Framework (Supervision and Regulation)</a:t>
            </a:r>
            <a:endParaRPr lang="en-US" sz="1600" dirty="0"/>
          </a:p>
        </p:txBody>
      </p:sp>
      <p:sp>
        <p:nvSpPr>
          <p:cNvPr id="14" name="Octagon 13"/>
          <p:cNvSpPr/>
          <p:nvPr/>
        </p:nvSpPr>
        <p:spPr>
          <a:xfrm>
            <a:off x="1891861" y="1466194"/>
            <a:ext cx="2144111" cy="1970689"/>
          </a:xfrm>
          <a:prstGeom prst="octagon">
            <a:avLst/>
          </a:prstGeom>
          <a:solidFill>
            <a:srgbClr val="0066CC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Governance in </a:t>
            </a:r>
            <a:r>
              <a:rPr lang="en-US" sz="1600" dirty="0" err="1" smtClean="0"/>
              <a:t>Maroprudential</a:t>
            </a:r>
            <a:r>
              <a:rPr lang="en-US" sz="1600" dirty="0" smtClean="0"/>
              <a:t> Policy Framework (Systemic Stability)</a:t>
            </a:r>
            <a:endParaRPr lang="en-US" sz="1600" dirty="0"/>
          </a:p>
        </p:txBody>
      </p:sp>
      <p:sp>
        <p:nvSpPr>
          <p:cNvPr id="15" name="Octagon 14"/>
          <p:cNvSpPr/>
          <p:nvPr/>
        </p:nvSpPr>
        <p:spPr>
          <a:xfrm>
            <a:off x="3486806" y="3040979"/>
            <a:ext cx="2144111" cy="1970689"/>
          </a:xfrm>
          <a:prstGeom prst="octagon">
            <a:avLst/>
          </a:prstGeom>
          <a:solidFill>
            <a:srgbClr val="0066CC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Governance in Monetary Policy</a:t>
            </a:r>
            <a:endParaRPr lang="en-US" sz="1600" dirty="0"/>
          </a:p>
        </p:txBody>
      </p:sp>
      <p:sp>
        <p:nvSpPr>
          <p:cNvPr id="16" name="Octagon 15"/>
          <p:cNvSpPr/>
          <p:nvPr/>
        </p:nvSpPr>
        <p:spPr>
          <a:xfrm>
            <a:off x="6504589" y="2966976"/>
            <a:ext cx="2144111" cy="1970689"/>
          </a:xfrm>
          <a:prstGeom prst="octagon">
            <a:avLst/>
          </a:prstGeom>
          <a:solidFill>
            <a:srgbClr val="0066CC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Governance in Central Bank Financial Settlements</a:t>
            </a:r>
            <a:endParaRPr lang="en-US" sz="1600" dirty="0"/>
          </a:p>
        </p:txBody>
      </p:sp>
      <p:sp>
        <p:nvSpPr>
          <p:cNvPr id="17" name="Octagon 16"/>
          <p:cNvSpPr/>
          <p:nvPr/>
        </p:nvSpPr>
        <p:spPr>
          <a:xfrm>
            <a:off x="4949934" y="1398307"/>
            <a:ext cx="2144111" cy="1970689"/>
          </a:xfrm>
          <a:prstGeom prst="octagon">
            <a:avLst/>
          </a:prstGeom>
          <a:solidFill>
            <a:srgbClr val="0066CC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Governance in Crisis Management and Resolution</a:t>
            </a:r>
            <a:endParaRPr lang="en-US" sz="1600" dirty="0"/>
          </a:p>
        </p:txBody>
      </p:sp>
      <p:sp>
        <p:nvSpPr>
          <p:cNvPr id="18" name="Octagon 17"/>
          <p:cNvSpPr/>
          <p:nvPr/>
        </p:nvSpPr>
        <p:spPr>
          <a:xfrm>
            <a:off x="7699338" y="1070290"/>
            <a:ext cx="2144111" cy="1970689"/>
          </a:xfrm>
          <a:prstGeom prst="octagon">
            <a:avLst/>
          </a:prstGeom>
          <a:solidFill>
            <a:srgbClr val="0066CC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Legal Mandate for Central Bank</a:t>
            </a:r>
            <a:endParaRPr lang="en-US" sz="16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24260618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14288" y="1"/>
            <a:ext cx="9902825" cy="996288"/>
            <a:chOff x="14288" y="1"/>
            <a:chExt cx="9902825" cy="996288"/>
          </a:xfrm>
          <a:noFill/>
        </p:grpSpPr>
        <p:sp>
          <p:nvSpPr>
            <p:cNvPr id="7" name="Rectangle 6"/>
            <p:cNvSpPr>
              <a:spLocks noChangeArrowheads="1"/>
            </p:cNvSpPr>
            <p:nvPr/>
          </p:nvSpPr>
          <p:spPr bwMode="auto">
            <a:xfrm>
              <a:off x="14288" y="1"/>
              <a:ext cx="9902825" cy="941696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Century Gothic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entury Gothic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entury Gothic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entury Gothic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entury Gothic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entury Gothic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entury Gothic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entury Gothic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entury Gothic" pitchFamily="34" charset="0"/>
                  <a:cs typeface="Arial" pitchFamily="34" charset="0"/>
                </a:defRPr>
              </a:lvl9pPr>
            </a:lstStyle>
            <a:p>
              <a:endParaRPr lang="en-US" altLang="en-US"/>
            </a:p>
          </p:txBody>
        </p:sp>
        <p:cxnSp>
          <p:nvCxnSpPr>
            <p:cNvPr id="8" name="Straight Connector 7"/>
            <p:cNvCxnSpPr/>
            <p:nvPr/>
          </p:nvCxnSpPr>
          <p:spPr>
            <a:xfrm>
              <a:off x="14288" y="996289"/>
              <a:ext cx="9891712" cy="0"/>
            </a:xfrm>
            <a:prstGeom prst="line">
              <a:avLst/>
            </a:prstGeom>
            <a:grpFill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170" name="Title 1"/>
          <p:cNvSpPr>
            <a:spLocks noGrp="1"/>
          </p:cNvSpPr>
          <p:nvPr>
            <p:ph type="title"/>
          </p:nvPr>
        </p:nvSpPr>
        <p:spPr bwMode="auto">
          <a:xfrm>
            <a:off x="1295400" y="38100"/>
            <a:ext cx="7353300" cy="38100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eaLnBrk="1" hangingPunct="1"/>
            <a:r>
              <a:rPr lang="en-US" sz="2800" b="1" dirty="0" smtClean="0">
                <a:solidFill>
                  <a:srgbClr val="0000CC"/>
                </a:solidFill>
                <a:latin typeface="Century Gothic" pitchFamily="34" charset="0"/>
                <a:cs typeface="Arial" pitchFamily="34" charset="0"/>
              </a:rPr>
              <a:t>Proposed Governance Learning </a:t>
            </a:r>
            <a:r>
              <a:rPr lang="en-US" sz="2800" b="1" dirty="0" err="1" smtClean="0">
                <a:solidFill>
                  <a:srgbClr val="0000CC"/>
                </a:solidFill>
                <a:latin typeface="Century Gothic" pitchFamily="34" charset="0"/>
                <a:cs typeface="Arial" pitchFamily="34" charset="0"/>
              </a:rPr>
              <a:t>Programmes</a:t>
            </a:r>
            <a:r>
              <a:rPr lang="en-US" sz="2800" b="1" dirty="0" smtClean="0">
                <a:solidFill>
                  <a:srgbClr val="0000CC"/>
                </a:solidFill>
                <a:latin typeface="Century Gothic" pitchFamily="34" charset="0"/>
                <a:cs typeface="Arial" pitchFamily="34" charset="0"/>
              </a:rPr>
              <a:t> (2017)</a:t>
            </a:r>
            <a:br>
              <a:rPr lang="en-US" sz="2800" b="1" dirty="0" smtClean="0">
                <a:solidFill>
                  <a:srgbClr val="0000CC"/>
                </a:solidFill>
                <a:latin typeface="Century Gothic" pitchFamily="34" charset="0"/>
                <a:cs typeface="Arial" pitchFamily="34" charset="0"/>
              </a:rPr>
            </a:br>
            <a:r>
              <a:rPr lang="en-US" sz="2800" b="1" dirty="0" smtClean="0">
                <a:solidFill>
                  <a:srgbClr val="0000CC"/>
                </a:solidFill>
                <a:latin typeface="Century Gothic" pitchFamily="34" charset="0"/>
                <a:cs typeface="Arial" pitchFamily="34" charset="0"/>
              </a:rPr>
              <a:t/>
            </a:r>
            <a:br>
              <a:rPr lang="en-US" sz="2800" b="1" dirty="0" smtClean="0">
                <a:solidFill>
                  <a:srgbClr val="0000CC"/>
                </a:solidFill>
                <a:latin typeface="Century Gothic" pitchFamily="34" charset="0"/>
                <a:cs typeface="Arial" pitchFamily="34" charset="0"/>
              </a:rPr>
            </a:br>
            <a:r>
              <a:rPr lang="en-US" sz="2800" b="1" dirty="0" smtClean="0">
                <a:solidFill>
                  <a:srgbClr val="0000CC"/>
                </a:solidFill>
                <a:latin typeface="Century Gothic" pitchFamily="34" charset="0"/>
                <a:cs typeface="Arial" pitchFamily="34" charset="0"/>
              </a:rPr>
              <a:t> </a:t>
            </a:r>
            <a:br>
              <a:rPr lang="en-US" sz="2800" b="1" dirty="0" smtClean="0">
                <a:solidFill>
                  <a:srgbClr val="0000CC"/>
                </a:solidFill>
                <a:latin typeface="Century Gothic" pitchFamily="34" charset="0"/>
                <a:cs typeface="Arial" pitchFamily="34" charset="0"/>
              </a:rPr>
            </a:br>
            <a:endParaRPr lang="en-US" sz="2800" b="1" dirty="0" smtClean="0">
              <a:solidFill>
                <a:srgbClr val="0000CC"/>
              </a:solidFill>
              <a:latin typeface="Century Gothic" pitchFamily="34" charset="0"/>
              <a:cs typeface="Arial" pitchFamily="34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8F75CF-C160-9946-A622-80CD2D2CDE41}" type="slidenum">
              <a:rPr lang="en-US" smtClean="0"/>
              <a:pPr/>
              <a:t>7</a:t>
            </a:fld>
            <a:endParaRPr lang="en-US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98818001"/>
              </p:ext>
            </p:extLst>
          </p:nvPr>
        </p:nvGraphicFramePr>
        <p:xfrm>
          <a:off x="823690" y="1174327"/>
          <a:ext cx="8019265" cy="338873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212512"/>
                <a:gridCol w="1131886"/>
                <a:gridCol w="1275942"/>
                <a:gridCol w="1398925"/>
              </a:tblGrid>
              <a:tr h="441154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Course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High Need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Moderate Need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Low Need</a:t>
                      </a:r>
                    </a:p>
                  </a:txBody>
                  <a:tcPr marL="9525" marR="9525" marT="9525" marB="0" anchor="b"/>
                </a:tc>
              </a:tr>
              <a:tr h="591480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Governance in </a:t>
                      </a:r>
                      <a:r>
                        <a:rPr lang="en-US" sz="16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Macroprudential</a:t>
                      </a:r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Policy Framework (Systemic Stability)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73%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20%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7%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441154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Governance in Crisis Management and Resolution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60%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40%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0%</a:t>
                      </a:r>
                    </a:p>
                  </a:txBody>
                  <a:tcPr marL="9525" marR="9525" marT="9525" marB="0" anchor="b"/>
                </a:tc>
              </a:tr>
              <a:tr h="591480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Governance in </a:t>
                      </a:r>
                      <a:r>
                        <a:rPr lang="en-US" sz="1600" b="1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Microprudential</a:t>
                      </a:r>
                      <a:r>
                        <a:rPr lang="en-US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Framework</a:t>
                      </a:r>
                    </a:p>
                    <a:p>
                      <a:pPr algn="l" fontAlgn="b"/>
                      <a:r>
                        <a:rPr lang="en-US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(Supervision</a:t>
                      </a:r>
                      <a:r>
                        <a:rPr lang="en-US" sz="16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and Regulation)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60%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33%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7%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441154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Legal Mandate for Central Bank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53%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27%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20%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441154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Governance in </a:t>
                      </a:r>
                      <a:r>
                        <a:rPr lang="en-US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Monetary</a:t>
                      </a:r>
                      <a:r>
                        <a:rPr lang="en-US" sz="16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Policy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47%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40%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13%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441154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Governance in </a:t>
                      </a:r>
                      <a:r>
                        <a:rPr lang="en-US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Central Bank Financial Statements 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27%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67%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6%</a:t>
                      </a: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  <p:sp>
        <p:nvSpPr>
          <p:cNvPr id="9" name="Rounded Rectangle 8"/>
          <p:cNvSpPr/>
          <p:nvPr/>
        </p:nvSpPr>
        <p:spPr>
          <a:xfrm>
            <a:off x="654369" y="1698170"/>
            <a:ext cx="5578792" cy="2508223"/>
          </a:xfrm>
          <a:prstGeom prst="roundRect">
            <a:avLst/>
          </a:prstGeom>
          <a:noFill/>
          <a:ln w="38100">
            <a:solidFill>
              <a:srgbClr val="FF33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663224" y="4783584"/>
            <a:ext cx="874747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b="1" dirty="0" smtClean="0">
                <a:solidFill>
                  <a:srgbClr val="0000CC"/>
                </a:solidFill>
              </a:rPr>
              <a:t>Proposed </a:t>
            </a:r>
            <a:r>
              <a:rPr lang="en-US" sz="2000" b="1" dirty="0" err="1" smtClean="0">
                <a:solidFill>
                  <a:srgbClr val="0000CC"/>
                </a:solidFill>
              </a:rPr>
              <a:t>Programmes</a:t>
            </a:r>
            <a:r>
              <a:rPr lang="en-US" sz="2000" b="1" dirty="0" smtClean="0">
                <a:solidFill>
                  <a:srgbClr val="0000CC"/>
                </a:solidFill>
              </a:rPr>
              <a:t> for 2017:</a:t>
            </a:r>
            <a:endParaRPr lang="en-US" sz="2000" b="1" dirty="0" smtClean="0">
              <a:solidFill>
                <a:srgbClr val="0000CC"/>
              </a:solidFill>
            </a:endParaRPr>
          </a:p>
          <a:p>
            <a:pPr marL="800100" lvl="1" indent="-342900">
              <a:buFont typeface="Wingdings" panose="05000000000000000000" pitchFamily="2" charset="2"/>
              <a:buChar char="Ø"/>
            </a:pPr>
            <a:r>
              <a:rPr lang="en-US" sz="2000" dirty="0" smtClean="0"/>
              <a:t>Individual </a:t>
            </a:r>
            <a:r>
              <a:rPr lang="en-US" sz="2000" dirty="0" err="1" smtClean="0"/>
              <a:t>programmes</a:t>
            </a:r>
            <a:r>
              <a:rPr lang="en-US" sz="2000" dirty="0" smtClean="0"/>
              <a:t> (as indicated by the majority as </a:t>
            </a:r>
            <a:r>
              <a:rPr lang="en-US" sz="2000" b="1" dirty="0" smtClean="0"/>
              <a:t>HIGH NEED</a:t>
            </a:r>
            <a:r>
              <a:rPr lang="en-US" sz="2000" dirty="0" smtClean="0"/>
              <a:t>); and/or </a:t>
            </a:r>
          </a:p>
          <a:p>
            <a:pPr marL="800100" lvl="1" indent="-342900">
              <a:buFont typeface="Wingdings" panose="05000000000000000000" pitchFamily="2" charset="2"/>
              <a:buChar char="Ø"/>
            </a:pPr>
            <a:r>
              <a:rPr lang="en-US" sz="2000" dirty="0" err="1" smtClean="0"/>
              <a:t>Programmes</a:t>
            </a:r>
            <a:r>
              <a:rPr lang="en-US" sz="2000" dirty="0" smtClean="0"/>
              <a:t> that cover a mix of 2-3 areas</a:t>
            </a:r>
            <a:endParaRPr lang="en-US" sz="1100" b="1" dirty="0" smtClean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94362275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906000" cy="6858000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8F75CF-C160-9946-A622-80CD2D2CDE41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68238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8F75CF-C160-9946-A622-80CD2D2CDE4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Text Box 9"/>
          <p:cNvSpPr txBox="1">
            <a:spLocks noChangeArrowheads="1"/>
          </p:cNvSpPr>
          <p:nvPr/>
        </p:nvSpPr>
        <p:spPr bwMode="auto">
          <a:xfrm>
            <a:off x="304800" y="2635054"/>
            <a:ext cx="9296400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entury Gothic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entury Gothic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entury Gothic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entury Gothic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entury Gothic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  <a:cs typeface="Arial" pitchFamily="34" charset="0"/>
              </a:defRPr>
            </a:lvl9pPr>
          </a:lstStyle>
          <a:p>
            <a:pPr algn="ctr"/>
            <a:r>
              <a:rPr lang="en-US" altLang="en-US" sz="3200" b="1" dirty="0" smtClean="0">
                <a:solidFill>
                  <a:srgbClr val="333399"/>
                </a:solidFill>
                <a:latin typeface="Arial" pitchFamily="34" charset="0"/>
              </a:rPr>
              <a:t>Appendix</a:t>
            </a:r>
          </a:p>
          <a:p>
            <a:pPr algn="ctr"/>
            <a:r>
              <a:rPr lang="en-US" altLang="en-US" sz="3200" b="1" dirty="0" smtClean="0">
                <a:solidFill>
                  <a:srgbClr val="333399"/>
                </a:solidFill>
                <a:latin typeface="Arial" pitchFamily="34" charset="0"/>
              </a:rPr>
              <a:t>Sub-Topics for Governance </a:t>
            </a:r>
            <a:r>
              <a:rPr lang="en-US" altLang="en-US" sz="3200" b="1" dirty="0" err="1" smtClean="0">
                <a:solidFill>
                  <a:srgbClr val="333399"/>
                </a:solidFill>
                <a:latin typeface="Arial" pitchFamily="34" charset="0"/>
              </a:rPr>
              <a:t>Programmes</a:t>
            </a:r>
            <a:endParaRPr lang="en-US" altLang="en-US" sz="3200" b="1" dirty="0">
              <a:solidFill>
                <a:srgbClr val="333399"/>
              </a:solidFill>
              <a:latin typeface="Arial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63978867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0"/>
  <p:tag name="TIME" val="15"/>
  <p:tag name="QUESTION" val="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0"/>
  <p:tag name="TIME" val="15"/>
  <p:tag name="QUESTION" val="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0"/>
  <p:tag name="TIME" val="15"/>
  <p:tag name="QUESTION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0"/>
  <p:tag name="TIME" val="15"/>
  <p:tag name="QUESTION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0"/>
  <p:tag name="TIME" val="15"/>
  <p:tag name="QUESTION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0"/>
  <p:tag name="TIME" val="15"/>
  <p:tag name="QUESTION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0"/>
  <p:tag name="TIME" val="15"/>
  <p:tag name="QUESTION" val="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0"/>
  <p:tag name="TIME" val="15"/>
  <p:tag name="QUESTION" val="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0"/>
  <p:tag name="TIME" val="15"/>
  <p:tag name="QUESTION" val="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0"/>
  <p:tag name="TIME" val="15"/>
  <p:tag name="QUESTION" val="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0"/>
  <p:tag name="TIME" val="15"/>
  <p:tag name="QUESTION" val="1"/>
</p:tagLst>
</file>

<file path=ppt/theme/theme1.xml><?xml version="1.0" encoding="utf-8"?>
<a:theme xmlns:a="http://schemas.openxmlformats.org/drawingml/2006/main" name="SEACEN Ppt Presentation-WHOLE SET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IC xmlns="96ED470C-6A27-4094-B7FD-2E13FDD2A21C">
      <UserInfo>
        <DisplayName/>
        <AccountId xsi:nil="true"/>
        <AccountType/>
      </UserInfo>
    </PIC>
    <Division xmlns="96ED470C-6A27-4094-B7FD-2E13FDD2A21C" xsi:nil="true"/>
    <Confidentiality xmlns="96ED470C-6A27-4094-B7FD-2E13FDD2A21C">Public</Confidentiality>
    <Description0 xmlns="96ED470C-6A27-4094-B7FD-2E13FDD2A21C" xsi:nil="true"/>
    <Importance xmlns="96ED470C-6A27-4094-B7FD-2E13FDD2A21C">Low</Importance>
    <_dlc_DocId xmlns="84320855-05cd-4647-89c5-f664b1e06275">TDYTPP47FXVH-10-41</_dlc_DocId>
    <_dlc_DocIdUrl xmlns="84320855-05cd-4647-89c5-f664b1e06275">
      <Url>https://seacen.sharepoint.com/Divisions/LDD/_layouts/15/DocIdRedir.aspx?ID=TDYTPP47FXVH-10-41</Url>
      <Description>TDYTPP47FXVH-10-41</Description>
    </_dlc_DocIdUrl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3C01BCD12E8AD4288299765CA651112" ma:contentTypeVersion="3" ma:contentTypeDescription="Create a new document." ma:contentTypeScope="" ma:versionID="a160c9b800cbb3219b96dcf33eb7e8c5">
  <xsd:schema xmlns:xsd="http://www.w3.org/2001/XMLSchema" xmlns:xs="http://www.w3.org/2001/XMLSchema" xmlns:p="http://schemas.microsoft.com/office/2006/metadata/properties" xmlns:ns2="84320855-05cd-4647-89c5-f664b1e06275" xmlns:ns3="96ED470C-6A27-4094-B7FD-2E13FDD2A21C" xmlns:ns4="2c21f7e9-a5a9-4b74-afdd-836c355ae1bc" xmlns:ns5="e9c42e51-ae87-429d-8922-6f81460ed320" targetNamespace="http://schemas.microsoft.com/office/2006/metadata/properties" ma:root="true" ma:fieldsID="1af70fa927a5a564e9ff5c3f1b64a533" ns2:_="" ns3:_="" ns4:_="" ns5:_="">
    <xsd:import namespace="84320855-05cd-4647-89c5-f664b1e06275"/>
    <xsd:import namespace="96ED470C-6A27-4094-B7FD-2E13FDD2A21C"/>
    <xsd:import namespace="2c21f7e9-a5a9-4b74-afdd-836c355ae1bc"/>
    <xsd:import namespace="e9c42e51-ae87-429d-8922-6f81460ed320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  <xsd:element ref="ns3:Division" minOccurs="0"/>
                <xsd:element ref="ns3:PIC" minOccurs="0"/>
                <xsd:element ref="ns3:Importance"/>
                <xsd:element ref="ns3:Confidentiality"/>
                <xsd:element ref="ns3:Description0" minOccurs="0"/>
                <xsd:element ref="ns4:SharedWithUsers" minOccurs="0"/>
                <xsd:element ref="ns5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4320855-05cd-4647-89c5-f664b1e06275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9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Persist ID" ma:description="Keep ID on add." ma:hidden="true" ma:internalName="_dlc_DocIdPersistId" ma:readOnly="true">
      <xsd:simpleType>
        <xsd:restriction base="dms:Boolea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6ED470C-6A27-4094-B7FD-2E13FDD2A21C" elementFormDefault="qualified">
    <xsd:import namespace="http://schemas.microsoft.com/office/2006/documentManagement/types"/>
    <xsd:import namespace="http://schemas.microsoft.com/office/infopath/2007/PartnerControls"/>
    <xsd:element name="Division" ma:index="11" nillable="true" ma:displayName="Division" ma:format="Dropdown" ma:internalName="Division">
      <xsd:simpleType>
        <xsd:restriction base="dms:Choice">
          <xsd:enumeration value="Communication"/>
          <xsd:enumeration value="Learning Design and Development"/>
          <xsd:enumeration value="Performance &amp; Support Services"/>
          <xsd:enumeration value="Research and Learning Contents"/>
          <xsd:enumeration value="Strategy, Networking &amp; IT Services"/>
        </xsd:restriction>
      </xsd:simpleType>
    </xsd:element>
    <xsd:element name="PIC" ma:index="12" nillable="true" ma:displayName="PIC" ma:list="UserInfo" ma:SharePointGroup="0" ma:internalName="PIC" ma:showField="ImnNam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Importance" ma:index="13" ma:displayName="Importance" ma:default="Low" ma:format="RadioButtons" ma:internalName="Importance">
      <xsd:simpleType>
        <xsd:restriction base="dms:Choice">
          <xsd:enumeration value="Low"/>
          <xsd:enumeration value="Medium"/>
          <xsd:enumeration value="High"/>
        </xsd:restriction>
      </xsd:simpleType>
    </xsd:element>
    <xsd:element name="Confidentiality" ma:index="14" ma:displayName="Confidentiality" ma:default="Public" ma:format="RadioButtons" ma:internalName="Confidentiality">
      <xsd:simpleType>
        <xsd:restriction base="dms:Choice">
          <xsd:enumeration value="Public"/>
          <xsd:enumeration value="General"/>
          <xsd:enumeration value="Confidential"/>
          <xsd:enumeration value="Highly Confidential"/>
        </xsd:restriction>
      </xsd:simpleType>
    </xsd:element>
    <xsd:element name="Description0" ma:index="15" nillable="true" ma:displayName="Description" ma:internalName="Description0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c21f7e9-a5a9-4b74-afdd-836c355ae1bc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9c42e51-ae87-429d-8922-6f81460ed320" elementFormDefault="qualified">
    <xsd:import namespace="http://schemas.microsoft.com/office/2006/documentManagement/types"/>
    <xsd:import namespace="http://schemas.microsoft.com/office/infopath/2007/PartnerControls"/>
    <xsd:element name="SharedWithDetails" ma:index="17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axOccurs="1" ma:index="4" ma:displayName="Document 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4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Version=16.0.0.0, Culture=neutral, PublicKeyToken=71e9bce111e9429c</Assembly>
    <Class>Microsoft.Office.DocumentManagement.Internal.DocIdHandler</Class>
    <Data/>
    <Filter/>
  </Receiver>
</spe:Receivers>
</file>

<file path=customXml/itemProps1.xml><?xml version="1.0" encoding="utf-8"?>
<ds:datastoreItem xmlns:ds="http://schemas.openxmlformats.org/officeDocument/2006/customXml" ds:itemID="{2B400D70-C42E-4236-8D0D-CE478B703FCD}">
  <ds:schemaRefs>
    <ds:schemaRef ds:uri="http://schemas.microsoft.com/office/2006/metadata/properties"/>
    <ds:schemaRef ds:uri="http://www.w3.org/XML/1998/namespace"/>
    <ds:schemaRef ds:uri="http://purl.org/dc/elements/1.1/"/>
    <ds:schemaRef ds:uri="http://schemas.microsoft.com/office/2006/documentManagement/types"/>
    <ds:schemaRef ds:uri="2c21f7e9-a5a9-4b74-afdd-836c355ae1bc"/>
    <ds:schemaRef ds:uri="84320855-05cd-4647-89c5-f664b1e06275"/>
    <ds:schemaRef ds:uri="http://schemas.microsoft.com/office/infopath/2007/PartnerControls"/>
    <ds:schemaRef ds:uri="http://schemas.openxmlformats.org/package/2006/metadata/core-properties"/>
    <ds:schemaRef ds:uri="96ED470C-6A27-4094-B7FD-2E13FDD2A21C"/>
    <ds:schemaRef ds:uri="e9c42e51-ae87-429d-8922-6f81460ed320"/>
    <ds:schemaRef ds:uri="http://purl.org/dc/dcmitype/"/>
    <ds:schemaRef ds:uri="http://purl.org/dc/terms/"/>
  </ds:schemaRefs>
</ds:datastoreItem>
</file>

<file path=customXml/itemProps2.xml><?xml version="1.0" encoding="utf-8"?>
<ds:datastoreItem xmlns:ds="http://schemas.openxmlformats.org/officeDocument/2006/customXml" ds:itemID="{5156421C-19C0-4D97-9332-09800C0C7EB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84320855-05cd-4647-89c5-f664b1e06275"/>
    <ds:schemaRef ds:uri="96ED470C-6A27-4094-B7FD-2E13FDD2A21C"/>
    <ds:schemaRef ds:uri="2c21f7e9-a5a9-4b74-afdd-836c355ae1bc"/>
    <ds:schemaRef ds:uri="e9c42e51-ae87-429d-8922-6f81460ed320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A5235FF6-7F8F-4C24-A30E-922186340A8A}">
  <ds:schemaRefs>
    <ds:schemaRef ds:uri="http://schemas.microsoft.com/sharepoint/v3/contenttype/forms"/>
  </ds:schemaRefs>
</ds:datastoreItem>
</file>

<file path=customXml/itemProps4.xml><?xml version="1.0" encoding="utf-8"?>
<ds:datastoreItem xmlns:ds="http://schemas.openxmlformats.org/officeDocument/2006/customXml" ds:itemID="{DBA0F570-AD4C-492D-B9CD-203FC082E516}">
  <ds:schemaRefs>
    <ds:schemaRef ds:uri="http://schemas.microsoft.com/sharepoint/event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SEACEN Ppt Presentation-WHOLE SET</Template>
  <TotalTime>3278</TotalTime>
  <Words>810</Words>
  <Application>Microsoft Office PowerPoint</Application>
  <PresentationFormat>A4 Paper (210x297 mm)</PresentationFormat>
  <Paragraphs>208</Paragraphs>
  <Slides>15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1" baseType="lpstr">
      <vt:lpstr>Arial</vt:lpstr>
      <vt:lpstr>Calibri</vt:lpstr>
      <vt:lpstr>Century Gothic</vt:lpstr>
      <vt:lpstr>Times New Roman</vt:lpstr>
      <vt:lpstr>Wingdings</vt:lpstr>
      <vt:lpstr>SEACEN Ppt Presentation-WHOLE SET</vt:lpstr>
      <vt:lpstr>PowerPoint Presentation</vt:lpstr>
      <vt:lpstr>PowerPoint Presentation</vt:lpstr>
      <vt:lpstr>Leadership LNA Survey Approach    </vt:lpstr>
      <vt:lpstr>Proposed Leadership Competencies to be Covered based on Members’ Needs (2017)    </vt:lpstr>
      <vt:lpstr>PowerPoint Presentation</vt:lpstr>
      <vt:lpstr>Governance LNA Survey Approach    </vt:lpstr>
      <vt:lpstr>Proposed Governance Learning Programmes (2017)    </vt:lpstr>
      <vt:lpstr>PowerPoint Presentation</vt:lpstr>
      <vt:lpstr>PowerPoint Presentation</vt:lpstr>
      <vt:lpstr>1. Governance in Macroprudential Policy Framework (Systemic Stability)      </vt:lpstr>
      <vt:lpstr>2. Governance in Crisis Management and Resolution       </vt:lpstr>
      <vt:lpstr>3. Governance in Microprudential Framework (Supervision and Regulation)      </vt:lpstr>
      <vt:lpstr>4. Legal Mandate for Central Bank       </vt:lpstr>
      <vt:lpstr>5. Governance in Monetary Policy       </vt:lpstr>
      <vt:lpstr>6. Governance in Central Bank Financial Statements       </vt:lpstr>
    </vt:vector>
  </TitlesOfParts>
  <Company>HP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DPSS_Meeting PPT Slides</dc:title>
  <dc:creator>Gopinath</dc:creator>
  <cp:lastModifiedBy>Ms. Geraldine Joseph</cp:lastModifiedBy>
  <cp:revision>242</cp:revision>
  <cp:lastPrinted>2016-08-12T01:24:14Z</cp:lastPrinted>
  <dcterms:created xsi:type="dcterms:W3CDTF">2014-07-31T02:56:50Z</dcterms:created>
  <dcterms:modified xsi:type="dcterms:W3CDTF">2016-08-12T01:30:25Z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0x010100E3C01BCD12E8AD4288299765CA651112</vt:lpwstr>
  </property>
  <property fmtid="{D5CDD505-2E9C-101B-9397-08002B2CF9AE}" pid="3" name="_dlc_DocIdItemGuid">
    <vt:lpwstr>f8340ec6-b078-42cc-9af3-6b5e234846fb</vt:lpwstr>
  </property>
</Properties>
</file>