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59" r:id="rId4"/>
    <p:sldId id="256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1465-31CB-45F4-B05C-BD103767DE29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1BDD-D251-442A-AE16-BF6DD0C437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543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390A3-AAA2-5F40-A80A-415E474BFF2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390A3-AAA2-5F40-A80A-415E474BFF2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8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78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22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778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7" y="0"/>
            <a:ext cx="121939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B5D8-494A-47A9-AD61-FFC1BEDBBC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1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AD0-30C1-43EE-BC51-D70531D58B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3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" y="3175"/>
            <a:ext cx="121939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181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7344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F82A-19D7-4E6B-9BF8-FA3085860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5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AE2F-0705-434D-96D8-779EADE32D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8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09-5C58-478A-9520-4455466DD7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9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9E95-0605-429C-B5B2-8FB55F0A5D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4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094-896D-4660-8977-45C06A410E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3967-36CB-4876-AA86-FF14BCFE11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183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D8DA-D01D-450D-B590-CFB7FE95A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61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6A4F-9329-4A2A-A38F-371914469A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9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8DC1-AD29-4B3B-8E97-17CC1B4894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2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195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205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109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163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600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011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768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19C7-390D-44F5-87CB-FF4DF64216A2}" type="datetimeFigureOut">
              <a:rPr lang="en-MY" smtClean="0"/>
              <a:t>1/10/2015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A6EC-6711-4633-AF28-70FB0270A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891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9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0A59FF-CE3C-486B-82AF-242584867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5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34352" y="2231643"/>
            <a:ext cx="9296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457200"/>
            <a:r>
              <a:rPr lang="en-US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SEACEN-BIS High-Level Seminar </a:t>
            </a:r>
          </a:p>
          <a:p>
            <a:pPr algn="ctr" defTabSz="457200"/>
            <a:endParaRPr lang="en-US" altLang="en-US" sz="2800" b="1" i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  <a:p>
            <a:pPr algn="ctr" defTabSz="457200"/>
            <a:r>
              <a:rPr lang="en-US" altLang="en-US" sz="2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Financial Inclusion Strategies:</a:t>
            </a:r>
          </a:p>
          <a:p>
            <a:pPr algn="ctr" defTabSz="457200"/>
            <a:r>
              <a:rPr lang="en-US" altLang="en-US" sz="2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The Role of Central Banks</a:t>
            </a:r>
          </a:p>
          <a:p>
            <a:pPr algn="ctr" defTabSz="457200"/>
            <a:endParaRPr lang="en-US" altLang="en-US" sz="2800" b="1" i="1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  <a:p>
            <a:pPr algn="ctr" defTabSz="457200"/>
            <a:r>
              <a:rPr lang="en-US" altLang="en-US" sz="2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Comments on the presentation by Professor Agarwal</a:t>
            </a:r>
            <a:endParaRPr lang="en-US" altLang="en-US" sz="2800" b="1" i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  <a:p>
            <a:pPr algn="ctr" defTabSz="457200"/>
            <a:r>
              <a:rPr lang="en-US" altLang="en-US" sz="2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Hans Genberg</a:t>
            </a:r>
          </a:p>
          <a:p>
            <a:pPr algn="ctr" defTabSz="457200"/>
            <a:r>
              <a:rPr lang="en-US" altLang="en-US" sz="2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The SEACEN Centre</a:t>
            </a:r>
            <a:endParaRPr lang="en-US" altLang="en-US" sz="2600" b="1" i="1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  <a:p>
            <a:pPr algn="ctr" defTabSz="457200"/>
            <a:endParaRPr lang="en-US" altLang="en-US" sz="2800" b="1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259"/>
            <a:ext cx="10972800" cy="72614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4. Financial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inclusion and monetary policy </a:t>
            </a:r>
            <a:endParaRPr lang="en-MY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1176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Drawing a larger fraction of the population into the financial system is likely to increase the effectiveness of changes in the policy interest rate?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This also means that the monetary policy transmission mechanism evolves over time and needs to be internalized by policy makers.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Monetary policy almost always has distributional consequences. These now affect a larger proportion of the population.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Greater financial inclusion means greater opportunities to smooth consumption over time.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The central bank can tilt its ‘objective function’ a bit towards fighting inflation (Yetman, SEACEN-BIS Seminar, 2014, Kathmandu)</a:t>
            </a:r>
            <a:endParaRPr lang="en-MY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4. Financial inclusion 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financial stability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81" y="2124635"/>
            <a:ext cx="11627321" cy="31291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6" y="138995"/>
            <a:ext cx="8834716" cy="606604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22730" y="3578002"/>
            <a:ext cx="981636" cy="3227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322730" y="4052047"/>
            <a:ext cx="981636" cy="3227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ight Arrow 8"/>
          <p:cNvSpPr/>
          <p:nvPr/>
        </p:nvSpPr>
        <p:spPr>
          <a:xfrm>
            <a:off x="322730" y="5540188"/>
            <a:ext cx="981636" cy="3227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82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07459" y="3078808"/>
            <a:ext cx="929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457200"/>
            <a:r>
              <a:rPr lang="en-US" altLang="en-US" sz="7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THANK YOU</a:t>
            </a:r>
            <a:endParaRPr lang="en-US" altLang="en-US" sz="72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MY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Financial Inclusion vs. Financial Access</a:t>
            </a:r>
            <a:endParaRPr lang="en-MY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do we know about the effects of financial access?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role for policy?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Financial inclusion and monetary policy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Financial inclusion and financial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00" y="153930"/>
            <a:ext cx="5080189" cy="6643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188" y="129446"/>
            <a:ext cx="4533271" cy="66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1. Financial Inclusion vs. Financial Access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“Creating new bank accounts does not always translate into regular use.”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“Financial inclusion is defined here as the proportion of individuals and firms that use financial services. The lack of use does not necessarily mean a lack of access.”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Global Financial Development Report, 2014. World Bank</a:t>
            </a:r>
            <a:endParaRPr lang="en-MY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3747247" cy="484869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Half the world’s population – more than2.5 billion people – do not have an account at a formal financial institution.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709" y="108714"/>
            <a:ext cx="3581805" cy="6103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86376" y="274636"/>
            <a:ext cx="3747247" cy="48486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Lack of trust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Distance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Not enough money</a:t>
            </a:r>
          </a:p>
        </p:txBody>
      </p:sp>
    </p:spTree>
    <p:extLst>
      <p:ext uri="{BB962C8B-B14F-4D97-AF65-F5344CB8AC3E}">
        <p14:creationId xmlns:p14="http://schemas.microsoft.com/office/powerpoint/2010/main" val="27477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440" y="1304365"/>
            <a:ext cx="10043577" cy="49350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7918"/>
            <a:ext cx="10972800" cy="1035423"/>
          </a:xfrm>
        </p:spPr>
        <p:txBody>
          <a:bodyPr>
            <a:normAutofit fontScale="90000"/>
          </a:bodyPr>
          <a:lstStyle/>
          <a:p>
            <a:pPr marL="538163" indent="-538163"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2. What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do we know about the effects of financial access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Results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from randomized impact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evaluations.</a:t>
            </a:r>
            <a:endParaRPr lang="en-MY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7472"/>
            <a:ext cx="11385176" cy="48486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Access to microcredit: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Small businesses benefit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Mixed evidence for households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Savings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Offering access to savings accounts does increase savings of those who make use of them. But only a fraction of people do. ‘Nudging’ the very poor to save seem to help.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Insurance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uptake of insurance is strikingly low. (Lack of trust, liquidity constraints)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Mobile money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Reduces households’ transaction costs and seems to improve their ability to share risks.</a:t>
            </a:r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3. What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role for policy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4675094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Lack of trust. </a:t>
            </a:r>
          </a:p>
          <a:p>
            <a:pPr marL="363538" indent="0">
              <a:buNone/>
            </a:pPr>
            <a:r>
              <a:rPr lang="en-US" dirty="0" smtClean="0">
                <a:solidFill>
                  <a:srgbClr val="206A29"/>
                </a:solidFill>
              </a:rPr>
              <a:t>Improved legal framework.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Lack of knowledge about basic financial products and services. </a:t>
            </a:r>
          </a:p>
          <a:p>
            <a:pPr marL="0" indent="363538">
              <a:buNone/>
            </a:pPr>
            <a:r>
              <a:rPr lang="en-US" dirty="0" smtClean="0">
                <a:solidFill>
                  <a:srgbClr val="206A29"/>
                </a:solidFill>
              </a:rPr>
              <a:t>Financial education.</a:t>
            </a:r>
            <a:endParaRPr lang="en-MY" dirty="0">
              <a:solidFill>
                <a:srgbClr val="206A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60231"/>
            <a:ext cx="5282530" cy="59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One size does not fit all.</a:t>
            </a:r>
            <a:endParaRPr lang="en-MY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“Understanding the specific constraints generating lack of financial inclusion in an economy is critical for tailoring policy recommendations.”</a:t>
            </a:r>
          </a:p>
          <a:p>
            <a:pPr marL="363538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‘Identifying Constraints to Financial Inclusion and Their Impact on GDP and Inequality: A Structural Framework for Policy.’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Dabla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-Norris,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Ji,Townsend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and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Unsal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 IMF WP/15/22. January 2015.</a:t>
            </a:r>
            <a:endParaRPr lang="en-MY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CEN Ppt Presentation-WHOLE 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461</Words>
  <Application>Microsoft Office PowerPoint</Application>
  <PresentationFormat>Widescreen</PresentationFormat>
  <Paragraphs>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SEACEN Ppt Presentation-WHOLE SET</vt:lpstr>
      <vt:lpstr>PowerPoint Presentation</vt:lpstr>
      <vt:lpstr>Outline</vt:lpstr>
      <vt:lpstr>PowerPoint Presentation</vt:lpstr>
      <vt:lpstr>1. Financial Inclusion vs. Financial Access</vt:lpstr>
      <vt:lpstr>Half the world’s population – more than2.5 billion people – do not have an account at a formal financial institution.</vt:lpstr>
      <vt:lpstr>Why? </vt:lpstr>
      <vt:lpstr>2. What do we know about the effects of financial access? Results from randomized impact evaluations.</vt:lpstr>
      <vt:lpstr>3. What role for policy?</vt:lpstr>
      <vt:lpstr>One size does not fit all.</vt:lpstr>
      <vt:lpstr>4. Financial inclusion and monetary policy </vt:lpstr>
      <vt:lpstr>4. Financial inclusion and financial stability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Genberg</dc:creator>
  <cp:lastModifiedBy>Hans Genberg</cp:lastModifiedBy>
  <cp:revision>14</cp:revision>
  <dcterms:created xsi:type="dcterms:W3CDTF">2015-10-01T05:22:35Z</dcterms:created>
  <dcterms:modified xsi:type="dcterms:W3CDTF">2015-10-01T07:34:01Z</dcterms:modified>
</cp:coreProperties>
</file>