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742" r:id="rId1"/>
  </p:sldMasterIdLst>
  <p:notesMasterIdLst>
    <p:notesMasterId r:id="rId12"/>
  </p:notesMasterIdLst>
  <p:handoutMasterIdLst>
    <p:handoutMasterId r:id="rId13"/>
  </p:handoutMasterIdLst>
  <p:sldIdLst>
    <p:sldId id="669" r:id="rId2"/>
    <p:sldId id="1021" r:id="rId3"/>
    <p:sldId id="1082" r:id="rId4"/>
    <p:sldId id="1086" r:id="rId5"/>
    <p:sldId id="1088" r:id="rId6"/>
    <p:sldId id="1089" r:id="rId7"/>
    <p:sldId id="1090" r:id="rId8"/>
    <p:sldId id="1081" r:id="rId9"/>
    <p:sldId id="1084" r:id="rId10"/>
    <p:sldId id="1087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66FFFF"/>
    <a:srgbClr val="FF6699"/>
    <a:srgbClr val="000000"/>
    <a:srgbClr val="A60000"/>
    <a:srgbClr val="C0C0C0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7479" autoAdjust="0"/>
  </p:normalViewPr>
  <p:slideViewPr>
    <p:cSldViewPr>
      <p:cViewPr>
        <p:scale>
          <a:sx n="100" d="100"/>
          <a:sy n="100" d="100"/>
        </p:scale>
        <p:origin x="-480" y="1302"/>
      </p:cViewPr>
      <p:guideLst>
        <p:guide orient="horz" pos="1661"/>
        <p:guide pos="10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>
        <p:scale>
          <a:sx n="70" d="100"/>
          <a:sy n="70" d="100"/>
        </p:scale>
        <p:origin x="-3498" y="-366"/>
      </p:cViewPr>
      <p:guideLst>
        <p:guide orient="horz" pos="218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hkshil\Documents\World%20Bank%20Global%20Financial%20Inclusion%20Database%20as%20of%202014%20SEAC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hkshil\Documents\World%20Bank%20Global%20Financial%20Inclusion%20Database%20as%20of%202014%20SEAC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hkshil\Documents\World%20Bank%20Global%20Financial%20Inclusion%20Database%20as%20of%202014%20SEAC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bhkshil\Documents\World%20Bank%20Global%20Financial%20Inclusion%20Database%20as%20of%202014%20SEAC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31809330285327E-2"/>
          <c:y val="2.8089866375811182E-2"/>
          <c:w val="0.7888028956057912"/>
          <c:h val="0.7567308640499633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'SEACEN graphs'!$C$2</c:f>
              <c:strCache>
                <c:ptCount val="1"/>
                <c:pt idx="0">
                  <c:v>Account (% age 15+) 2014</c:v>
                </c:pt>
              </c:strCache>
            </c:strRef>
          </c:tx>
          <c:invertIfNegative val="0"/>
          <c:cat>
            <c:strRef>
              <c:f>'SEACEN graphs'!$A$3:$A$19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graphs'!$C$3:$C$19</c:f>
              <c:numCache>
                <c:formatCode>General</c:formatCode>
                <c:ptCount val="17"/>
                <c:pt idx="0">
                  <c:v>22.16527</c:v>
                </c:pt>
                <c:pt idx="1">
                  <c:v>78.926779999999994</c:v>
                </c:pt>
                <c:pt idx="2">
                  <c:v>96.147639999999996</c:v>
                </c:pt>
                <c:pt idx="3">
                  <c:v>53.141550000000002</c:v>
                </c:pt>
                <c:pt idx="4">
                  <c:v>36.058990000000001</c:v>
                </c:pt>
                <c:pt idx="5">
                  <c:v>94.360820000000004</c:v>
                </c:pt>
                <c:pt idx="7">
                  <c:v>80.674620000000004</c:v>
                </c:pt>
                <c:pt idx="8">
                  <c:v>91.821780000000004</c:v>
                </c:pt>
                <c:pt idx="9">
                  <c:v>22.784189999999999</c:v>
                </c:pt>
                <c:pt idx="10">
                  <c:v>33.801349999999999</c:v>
                </c:pt>
                <c:pt idx="11">
                  <c:v>31.28584</c:v>
                </c:pt>
                <c:pt idx="12">
                  <c:v>96.352599999999995</c:v>
                </c:pt>
                <c:pt idx="13">
                  <c:v>82.691379999999995</c:v>
                </c:pt>
                <c:pt idx="14">
                  <c:v>91.376320000000007</c:v>
                </c:pt>
                <c:pt idx="15">
                  <c:v>78.13655</c:v>
                </c:pt>
                <c:pt idx="16">
                  <c:v>30.950939999999999</c:v>
                </c:pt>
              </c:numCache>
            </c:numRef>
          </c:val>
        </c:ser>
        <c:ser>
          <c:idx val="3"/>
          <c:order val="1"/>
          <c:tx>
            <c:strRef>
              <c:f>'SEACEN graphs'!$E$2</c:f>
              <c:strCache>
                <c:ptCount val="1"/>
                <c:pt idx="0">
                  <c:v>Account at a financial institution (% age 15+) 2014</c:v>
                </c:pt>
              </c:strCache>
            </c:strRef>
          </c:tx>
          <c:invertIfNegative val="0"/>
          <c:cat>
            <c:strRef>
              <c:f>'SEACEN graphs'!$A$3:$A$19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graphs'!$E$3:$E$19</c:f>
              <c:numCache>
                <c:formatCode>General</c:formatCode>
                <c:ptCount val="17"/>
                <c:pt idx="0">
                  <c:v>12.55649</c:v>
                </c:pt>
                <c:pt idx="1">
                  <c:v>78.926779999999994</c:v>
                </c:pt>
                <c:pt idx="2">
                  <c:v>96.147639999999996</c:v>
                </c:pt>
                <c:pt idx="3">
                  <c:v>52.753810000000001</c:v>
                </c:pt>
                <c:pt idx="4">
                  <c:v>35.947360000000003</c:v>
                </c:pt>
                <c:pt idx="5">
                  <c:v>94.360820000000004</c:v>
                </c:pt>
                <c:pt idx="7">
                  <c:v>80.674620000000004</c:v>
                </c:pt>
                <c:pt idx="8">
                  <c:v>91.821780000000004</c:v>
                </c:pt>
                <c:pt idx="9">
                  <c:v>22.6204</c:v>
                </c:pt>
                <c:pt idx="10">
                  <c:v>33.801349999999999</c:v>
                </c:pt>
                <c:pt idx="11">
                  <c:v>28.065729999999999</c:v>
                </c:pt>
                <c:pt idx="12">
                  <c:v>96.352599999999995</c:v>
                </c:pt>
                <c:pt idx="13">
                  <c:v>82.691379999999995</c:v>
                </c:pt>
                <c:pt idx="14">
                  <c:v>91.376320000000007</c:v>
                </c:pt>
                <c:pt idx="15">
                  <c:v>78.13655</c:v>
                </c:pt>
                <c:pt idx="16">
                  <c:v>30.864360000000001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270080"/>
        <c:axId val="173622784"/>
      </c:barChart>
      <c:catAx>
        <c:axId val="17027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173622784"/>
        <c:crosses val="autoZero"/>
        <c:auto val="1"/>
        <c:lblAlgn val="ctr"/>
        <c:lblOffset val="100"/>
        <c:noMultiLvlLbl val="0"/>
      </c:catAx>
      <c:valAx>
        <c:axId val="17362278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270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69333672000678"/>
          <c:y val="0.32117321609686056"/>
          <c:w val="0.16085505037676742"/>
          <c:h val="0.3116149949946958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289437086260171E-2"/>
          <c:y val="2.7262172338954869E-2"/>
          <c:w val="0.74374695937574264"/>
          <c:h val="0.76389901538550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'SEACEN graphs'!$H$24</c:f>
              <c:strCache>
                <c:ptCount val="1"/>
                <c:pt idx="0">
                  <c:v>Borrowed any money in the past year (% age 15+) 2014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'SEACEN graphs'!$G$25:$G$41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graphs'!$H$25:$H$41</c:f>
              <c:numCache>
                <c:formatCode>General</c:formatCode>
                <c:ptCount val="17"/>
                <c:pt idx="0">
                  <c:v>62.023719999999997</c:v>
                </c:pt>
                <c:pt idx="1">
                  <c:v>36.325539999999997</c:v>
                </c:pt>
                <c:pt idx="2">
                  <c:v>25.76258</c:v>
                </c:pt>
                <c:pt idx="3">
                  <c:v>46.327599999999997</c:v>
                </c:pt>
                <c:pt idx="4">
                  <c:v>56.572389999999999</c:v>
                </c:pt>
                <c:pt idx="5">
                  <c:v>39.43853</c:v>
                </c:pt>
                <c:pt idx="7">
                  <c:v>56.093359999999997</c:v>
                </c:pt>
                <c:pt idx="8">
                  <c:v>53.87809</c:v>
                </c:pt>
                <c:pt idx="9">
                  <c:v>42.79918</c:v>
                </c:pt>
                <c:pt idx="10">
                  <c:v>58.974820000000001</c:v>
                </c:pt>
                <c:pt idx="11">
                  <c:v>69.673419999999993</c:v>
                </c:pt>
                <c:pt idx="12">
                  <c:v>20.64424</c:v>
                </c:pt>
                <c:pt idx="13">
                  <c:v>29.07019</c:v>
                </c:pt>
                <c:pt idx="14">
                  <c:v>28.826599999999999</c:v>
                </c:pt>
                <c:pt idx="15">
                  <c:v>50.307110000000002</c:v>
                </c:pt>
                <c:pt idx="16">
                  <c:v>46.843609999999998</c:v>
                </c:pt>
              </c:numCache>
            </c:numRef>
          </c:val>
        </c:ser>
        <c:ser>
          <c:idx val="1"/>
          <c:order val="1"/>
          <c:tx>
            <c:strRef>
              <c:f>'SEACEN graphs'!$I$24</c:f>
              <c:strCache>
                <c:ptCount val="1"/>
                <c:pt idx="0">
                  <c:v>Borrowed from a financial institution (% age 15+) 2014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'SEACEN graphs'!$G$25:$G$41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graphs'!$I$25:$I$41</c:f>
              <c:numCache>
                <c:formatCode>General</c:formatCode>
                <c:ptCount val="17"/>
                <c:pt idx="0">
                  <c:v>27.653510000000001</c:v>
                </c:pt>
                <c:pt idx="1">
                  <c:v>9.5514939999999999</c:v>
                </c:pt>
                <c:pt idx="2">
                  <c:v>8.1669459999999994</c:v>
                </c:pt>
                <c:pt idx="3">
                  <c:v>6.3688979999999997</c:v>
                </c:pt>
                <c:pt idx="4">
                  <c:v>13.13566</c:v>
                </c:pt>
                <c:pt idx="5">
                  <c:v>18.21677</c:v>
                </c:pt>
                <c:pt idx="7">
                  <c:v>19.516760000000001</c:v>
                </c:pt>
                <c:pt idx="8">
                  <c:v>35.663609999999998</c:v>
                </c:pt>
                <c:pt idx="9">
                  <c:v>15.52303</c:v>
                </c:pt>
                <c:pt idx="10">
                  <c:v>11.907859999999999</c:v>
                </c:pt>
                <c:pt idx="11">
                  <c:v>11.7872</c:v>
                </c:pt>
                <c:pt idx="12">
                  <c:v>14.20126</c:v>
                </c:pt>
                <c:pt idx="13">
                  <c:v>17.858329999999999</c:v>
                </c:pt>
                <c:pt idx="14">
                  <c:v>13.93601</c:v>
                </c:pt>
                <c:pt idx="15">
                  <c:v>15.39527</c:v>
                </c:pt>
                <c:pt idx="16">
                  <c:v>18.448720000000002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880640"/>
        <c:axId val="177611520"/>
      </c:barChart>
      <c:catAx>
        <c:axId val="176880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7611520"/>
        <c:crosses val="autoZero"/>
        <c:auto val="1"/>
        <c:lblAlgn val="ctr"/>
        <c:lblOffset val="100"/>
        <c:noMultiLvlLbl val="0"/>
      </c:catAx>
      <c:valAx>
        <c:axId val="17761152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688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58849796954578"/>
          <c:y val="0.24933590483509999"/>
          <c:w val="0.20270437293604196"/>
          <c:h val="0.444851631115171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178472498059408E-2"/>
          <c:y val="2.6866351324959153E-2"/>
          <c:w val="0.77146984223411241"/>
          <c:h val="0.767326978864484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'SEACEN graphs'!$N$24</c:f>
              <c:strCache>
                <c:ptCount val="1"/>
                <c:pt idx="0">
                  <c:v>Saved at a financial institution (% age 15+) 2011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'SEACEN graphs'!$M$25:$M$41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graphs'!$N$25:$N$41</c:f>
              <c:numCache>
                <c:formatCode>General</c:formatCode>
                <c:ptCount val="17"/>
                <c:pt idx="0">
                  <c:v>0.80870830000000005</c:v>
                </c:pt>
                <c:pt idx="1">
                  <c:v>32.089419999999997</c:v>
                </c:pt>
                <c:pt idx="2">
                  <c:v>42.773650000000004</c:v>
                </c:pt>
                <c:pt idx="3">
                  <c:v>11.60398</c:v>
                </c:pt>
                <c:pt idx="4">
                  <c:v>15.288320000000001</c:v>
                </c:pt>
                <c:pt idx="5">
                  <c:v>46.942059999999998</c:v>
                </c:pt>
                <c:pt idx="6">
                  <c:v>19.360980000000001</c:v>
                </c:pt>
                <c:pt idx="7">
                  <c:v>35.406779999999998</c:v>
                </c:pt>
                <c:pt idx="8">
                  <c:v>23.179179999999999</c:v>
                </c:pt>
                <c:pt idx="10">
                  <c:v>9.9026460000000007</c:v>
                </c:pt>
                <c:pt idx="11">
                  <c:v>14.71312</c:v>
                </c:pt>
                <c:pt idx="12">
                  <c:v>58.4099</c:v>
                </c:pt>
                <c:pt idx="13">
                  <c:v>28.090589999999999</c:v>
                </c:pt>
                <c:pt idx="14">
                  <c:v>45.717300000000002</c:v>
                </c:pt>
                <c:pt idx="15">
                  <c:v>42.802599999999998</c:v>
                </c:pt>
                <c:pt idx="16">
                  <c:v>7.7408479999999997</c:v>
                </c:pt>
              </c:numCache>
            </c:numRef>
          </c:val>
        </c:ser>
        <c:ser>
          <c:idx val="1"/>
          <c:order val="1"/>
          <c:tx>
            <c:strRef>
              <c:f>'SEACEN graphs'!$O$24</c:f>
              <c:strCache>
                <c:ptCount val="1"/>
                <c:pt idx="0">
                  <c:v>Saved at a financial institution (% age 15+) 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'SEACEN graphs'!$M$25:$M$41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graphs'!$O$25:$O$41</c:f>
              <c:numCache>
                <c:formatCode>General</c:formatCode>
                <c:ptCount val="17"/>
                <c:pt idx="0">
                  <c:v>3.5848779999999998</c:v>
                </c:pt>
                <c:pt idx="1">
                  <c:v>41.154339999999998</c:v>
                </c:pt>
                <c:pt idx="2">
                  <c:v>50.039650000000002</c:v>
                </c:pt>
                <c:pt idx="3">
                  <c:v>14.36009</c:v>
                </c:pt>
                <c:pt idx="4">
                  <c:v>26.56305</c:v>
                </c:pt>
                <c:pt idx="5">
                  <c:v>52.713740000000001</c:v>
                </c:pt>
                <c:pt idx="7">
                  <c:v>33.77064</c:v>
                </c:pt>
                <c:pt idx="8">
                  <c:v>33.211379999999998</c:v>
                </c:pt>
                <c:pt idx="9">
                  <c:v>12.78984</c:v>
                </c:pt>
                <c:pt idx="10">
                  <c:v>16.426459999999999</c:v>
                </c:pt>
                <c:pt idx="11">
                  <c:v>14.785589999999999</c:v>
                </c:pt>
                <c:pt idx="12">
                  <c:v>46.20675</c:v>
                </c:pt>
                <c:pt idx="13">
                  <c:v>30.858339999999998</c:v>
                </c:pt>
                <c:pt idx="14">
                  <c:v>39.288989999999998</c:v>
                </c:pt>
                <c:pt idx="15">
                  <c:v>40.597110000000001</c:v>
                </c:pt>
                <c:pt idx="16">
                  <c:v>14.605790000000001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637632"/>
        <c:axId val="177647616"/>
      </c:barChart>
      <c:catAx>
        <c:axId val="17763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77647616"/>
        <c:crosses val="autoZero"/>
        <c:auto val="1"/>
        <c:lblAlgn val="ctr"/>
        <c:lblOffset val="100"/>
        <c:noMultiLvlLbl val="0"/>
      </c:catAx>
      <c:valAx>
        <c:axId val="17764761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637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6337661056463"/>
          <c:y val="0.29653247971952684"/>
          <c:w val="0.18245327642650011"/>
          <c:h val="0.3609578385278972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6478494785852919E-2"/>
          <c:y val="2.5090435501501758E-2"/>
          <c:w val="0.72610531311091875"/>
          <c:h val="0.782707098588531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'SEACEN graphs'!$R$24</c:f>
              <c:strCache>
                <c:ptCount val="1"/>
                <c:pt idx="0">
                  <c:v>Used an account at a financial institution for business purposes (% age 15+) 2011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cat>
            <c:strRef>
              <c:f>'SEACEN graphs'!$Q$25:$Q$41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graphs'!$R$25:$R$41</c:f>
              <c:numCache>
                <c:formatCode>General</c:formatCode>
                <c:ptCount val="17"/>
                <c:pt idx="0">
                  <c:v>0.21304580000000001</c:v>
                </c:pt>
                <c:pt idx="1">
                  <c:v>2.6231930000000001</c:v>
                </c:pt>
                <c:pt idx="2">
                  <c:v>9.6510829999999999</c:v>
                </c:pt>
                <c:pt idx="3">
                  <c:v>4.0576119999999998</c:v>
                </c:pt>
                <c:pt idx="4">
                  <c:v>3.2322109999999999</c:v>
                </c:pt>
                <c:pt idx="5">
                  <c:v>18.96904</c:v>
                </c:pt>
                <c:pt idx="6">
                  <c:v>4.5008049999999997</c:v>
                </c:pt>
                <c:pt idx="7">
                  <c:v>6.4945870000000001</c:v>
                </c:pt>
                <c:pt idx="8">
                  <c:v>11.484109999999999</c:v>
                </c:pt>
                <c:pt idx="10">
                  <c:v>3.0080429999999998</c:v>
                </c:pt>
                <c:pt idx="11">
                  <c:v>5.6236009999999998</c:v>
                </c:pt>
                <c:pt idx="12">
                  <c:v>3.9344139999999999</c:v>
                </c:pt>
                <c:pt idx="13">
                  <c:v>4.644666</c:v>
                </c:pt>
                <c:pt idx="14">
                  <c:v>10.28927</c:v>
                </c:pt>
                <c:pt idx="15">
                  <c:v>8.6843649999999997</c:v>
                </c:pt>
                <c:pt idx="16">
                  <c:v>3.8172860000000002</c:v>
                </c:pt>
              </c:numCache>
            </c:numRef>
          </c:val>
        </c:ser>
        <c:ser>
          <c:idx val="1"/>
          <c:order val="1"/>
          <c:tx>
            <c:strRef>
              <c:f>'SEACEN graphs'!$S$24</c:f>
              <c:strCache>
                <c:ptCount val="1"/>
                <c:pt idx="0">
                  <c:v>Borrowed to start, operate, or expand a farm or business (% age 15+) 2014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cat>
            <c:strRef>
              <c:f>'SEACEN graphs'!$Q$25:$Q$41</c:f>
              <c:strCache>
                <c:ptCount val="17"/>
                <c:pt idx="0">
                  <c:v>Cambodia</c:v>
                </c:pt>
                <c:pt idx="1">
                  <c:v>China</c:v>
                </c:pt>
                <c:pt idx="2">
                  <c:v>Hong Kong SAR, China</c:v>
                </c:pt>
                <c:pt idx="3">
                  <c:v>India</c:v>
                </c:pt>
                <c:pt idx="4">
                  <c:v>Indonesia</c:v>
                </c:pt>
                <c:pt idx="5">
                  <c:v>Korea, Rep.</c:v>
                </c:pt>
                <c:pt idx="6">
                  <c:v>Lao PDR</c:v>
                </c:pt>
                <c:pt idx="7">
                  <c:v>Malaysia</c:v>
                </c:pt>
                <c:pt idx="8">
                  <c:v>Mongolia</c:v>
                </c:pt>
                <c:pt idx="9">
                  <c:v>Myanmar</c:v>
                </c:pt>
                <c:pt idx="10">
                  <c:v>Nepal</c:v>
                </c:pt>
                <c:pt idx="11">
                  <c:v>Philippines</c:v>
                </c:pt>
                <c:pt idx="12">
                  <c:v>Singapore</c:v>
                </c:pt>
                <c:pt idx="13">
                  <c:v>Sri Lanka</c:v>
                </c:pt>
                <c:pt idx="14">
                  <c:v>Chinese Taipei</c:v>
                </c:pt>
                <c:pt idx="15">
                  <c:v>Thailand</c:v>
                </c:pt>
                <c:pt idx="16">
                  <c:v>Vietnam</c:v>
                </c:pt>
              </c:strCache>
            </c:strRef>
          </c:cat>
          <c:val>
            <c:numRef>
              <c:f>'SEACEN graphs'!$S$25:$S$41</c:f>
              <c:numCache>
                <c:formatCode>General</c:formatCode>
                <c:ptCount val="17"/>
                <c:pt idx="0">
                  <c:v>14.826040000000001</c:v>
                </c:pt>
                <c:pt idx="1">
                  <c:v>6.9704899999999999</c:v>
                </c:pt>
                <c:pt idx="2">
                  <c:v>1.0724149999999999</c:v>
                </c:pt>
                <c:pt idx="3">
                  <c:v>8.9789919999999999</c:v>
                </c:pt>
                <c:pt idx="4">
                  <c:v>11.705730000000001</c:v>
                </c:pt>
                <c:pt idx="5">
                  <c:v>4.613588</c:v>
                </c:pt>
                <c:pt idx="7">
                  <c:v>6.1276580000000003</c:v>
                </c:pt>
                <c:pt idx="8">
                  <c:v>8.6693510000000007</c:v>
                </c:pt>
                <c:pt idx="9">
                  <c:v>22.405709999999999</c:v>
                </c:pt>
                <c:pt idx="10">
                  <c:v>8.4572199999999995</c:v>
                </c:pt>
                <c:pt idx="11">
                  <c:v>13.58775</c:v>
                </c:pt>
                <c:pt idx="12">
                  <c:v>1.6554420000000001</c:v>
                </c:pt>
                <c:pt idx="13">
                  <c:v>3.12825</c:v>
                </c:pt>
                <c:pt idx="14">
                  <c:v>2.0864090000000002</c:v>
                </c:pt>
                <c:pt idx="15">
                  <c:v>12.78763</c:v>
                </c:pt>
                <c:pt idx="16">
                  <c:v>7.1160490000000003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009600"/>
        <c:axId val="178011136"/>
      </c:barChart>
      <c:catAx>
        <c:axId val="17800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78011136"/>
        <c:crosses val="autoZero"/>
        <c:auto val="1"/>
        <c:lblAlgn val="ctr"/>
        <c:lblOffset val="100"/>
        <c:noMultiLvlLbl val="0"/>
      </c:catAx>
      <c:valAx>
        <c:axId val="17801113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00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73271822999036"/>
          <c:y val="0.26911672776961115"/>
          <c:w val="0.206137063800132"/>
          <c:h val="0.4798454593450848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1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322637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91" tIns="46047" rIns="92091" bIns="46047" numCol="1" anchor="t" anchorCtr="0" compatLnSpc="1">
            <a:prstTxWarp prst="textNoShape">
              <a:avLst/>
            </a:prstTxWarp>
          </a:bodyPr>
          <a:lstStyle>
            <a:lvl1pPr defTabSz="92110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2"/>
            <a:ext cx="2943224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91" tIns="46047" rIns="92091" bIns="46047" numCol="1" anchor="t" anchorCtr="0" compatLnSpc="1">
            <a:prstTxWarp prst="textNoShape">
              <a:avLst/>
            </a:prstTxWarp>
          </a:bodyPr>
          <a:lstStyle>
            <a:lvl1pPr algn="r" defTabSz="92110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FAFEBE6F-F270-48CC-B32F-C2C6D0D35E2A}" type="datetime1">
              <a:rPr lang="de-DE"/>
              <a:pPr>
                <a:defRPr/>
              </a:pPr>
              <a:t>28.09.2015</a:t>
            </a:fld>
            <a:endParaRPr lang="de-DE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44613" y="333375"/>
            <a:ext cx="4176712" cy="3133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88967" y="3541715"/>
            <a:ext cx="5761038" cy="582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91" tIns="46047" rIns="92091" bIns="460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34514"/>
            <a:ext cx="2943224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91" tIns="46047" rIns="92091" bIns="46047" numCol="1" anchor="b" anchorCtr="0" compatLnSpc="1">
            <a:prstTxWarp prst="textNoShape">
              <a:avLst/>
            </a:prstTxWarp>
          </a:bodyPr>
          <a:lstStyle>
            <a:lvl1pPr defTabSz="92110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97252" y="9434514"/>
            <a:ext cx="3397251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91" tIns="46047" rIns="92091" bIns="46047" numCol="1" anchor="b" anchorCtr="0" compatLnSpc="1">
            <a:prstTxWarp prst="textNoShape">
              <a:avLst/>
            </a:prstTxWarp>
          </a:bodyPr>
          <a:lstStyle>
            <a:lvl1pPr algn="r" defTabSz="921101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E6DE687E-5343-4416-ADE6-91A0275DF68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51986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628650" indent="-171450" algn="just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39411" indent="-284388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37551" indent="-227511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592573" indent="-227511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47594" indent="-227511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02615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57637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12657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67679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DDB3EF78-F68A-4873-81A2-2F928BC17177}" type="datetime1">
              <a:rPr kumimoji="0" lang="de-DE" sz="1200">
                <a:latin typeface="Arial" charset="0"/>
              </a:rPr>
              <a:pPr/>
              <a:t>28.09.2015</a:t>
            </a:fld>
            <a:endParaRPr kumimoji="0" lang="de-DE" sz="1200" dirty="0">
              <a:latin typeface="Arial" charset="0"/>
            </a:endParaRP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39411" indent="-284388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37551" indent="-227511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592573" indent="-227511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47594" indent="-227511" defTabSz="921101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02615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57637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12657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67679" indent="-227511" defTabSz="921101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84C2BDAF-80FA-48D3-A75B-972A4F993B12}" type="slidenum">
              <a:rPr kumimoji="0" lang="de-DE" sz="1200">
                <a:latin typeface="Arial" charset="0"/>
              </a:rPr>
              <a:pPr/>
              <a:t>1</a:t>
            </a:fld>
            <a:endParaRPr kumimoji="0" lang="de-DE" sz="1200" dirty="0">
              <a:latin typeface="Arial" charset="0"/>
            </a:endParaRPr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7788" y="334963"/>
            <a:ext cx="4173537" cy="3132137"/>
          </a:xfrm>
          <a:ln/>
        </p:spPr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tabLst>
                <a:tab pos="1159672" algn="dec"/>
              </a:tabLst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8"/>
            <a:ext cx="9144000" cy="642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1698080" y="1988840"/>
            <a:ext cx="7162800" cy="1152128"/>
          </a:xfrm>
        </p:spPr>
        <p:txBody>
          <a:bodyPr/>
          <a:lstStyle>
            <a:lvl1pPr>
              <a:defRPr sz="3000" b="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de-DE" noProof="0" dirty="0" smtClean="0"/>
              <a:t>Click </a:t>
            </a:r>
            <a:r>
              <a:rPr lang="de-DE" noProof="0" dirty="0" err="1" smtClean="0"/>
              <a:t>to</a:t>
            </a:r>
            <a:r>
              <a:rPr lang="de-DE" noProof="0" dirty="0" smtClean="0"/>
              <a:t> </a:t>
            </a:r>
            <a:r>
              <a:rPr lang="de-DE" noProof="0" dirty="0" err="1" smtClean="0"/>
              <a:t>edit</a:t>
            </a:r>
            <a:r>
              <a:rPr lang="de-DE" noProof="0" dirty="0" smtClean="0"/>
              <a:t>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98080" y="3284984"/>
            <a:ext cx="7180262" cy="216024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de-DE" noProof="0" dirty="0" smtClean="0"/>
              <a:t>Click </a:t>
            </a:r>
            <a:r>
              <a:rPr lang="de-DE" noProof="0" dirty="0" err="1" smtClean="0"/>
              <a:t>to</a:t>
            </a:r>
            <a:r>
              <a:rPr lang="de-DE" noProof="0" dirty="0" smtClean="0"/>
              <a:t> </a:t>
            </a:r>
            <a:r>
              <a:rPr lang="de-DE" noProof="0" dirty="0" err="1" smtClean="0"/>
              <a:t>edit</a:t>
            </a:r>
            <a:r>
              <a:rPr lang="de-DE" noProof="0" dirty="0" smtClean="0"/>
              <a:t> Master </a:t>
            </a:r>
            <a:r>
              <a:rPr lang="de-DE" noProof="0" dirty="0" err="1" smtClean="0"/>
              <a:t>subtitle</a:t>
            </a:r>
            <a:r>
              <a:rPr lang="de-DE" noProof="0" dirty="0" smtClean="0"/>
              <a:t> style</a:t>
            </a:r>
          </a:p>
          <a:p>
            <a:pPr lvl="0"/>
            <a:r>
              <a:rPr lang="de-DE" noProof="0" dirty="0" smtClean="0"/>
              <a:t>Sub-</a:t>
            </a:r>
            <a:r>
              <a:rPr lang="de-DE" noProof="0" dirty="0" err="1" smtClean="0"/>
              <a:t>subtitle</a:t>
            </a:r>
            <a:endParaRPr 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8712239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style</a:t>
            </a:r>
          </a:p>
          <a:p>
            <a:pPr lvl="1"/>
            <a:r>
              <a:rPr lang="de-DE" dirty="0" smtClean="0"/>
              <a:t>2nd Layer</a:t>
            </a:r>
          </a:p>
          <a:p>
            <a:pPr lvl="2"/>
            <a:r>
              <a:rPr lang="de-DE" dirty="0" smtClean="0"/>
              <a:t>3rd Layer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B90E5-DB58-45ED-93F0-FE5A5A74C7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1067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836613"/>
            <a:ext cx="7905750" cy="792187"/>
          </a:xfrm>
        </p:spPr>
        <p:txBody>
          <a:bodyPr/>
          <a:lstStyle>
            <a:lvl1pPr algn="ctr"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b="0"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style</a:t>
            </a:r>
          </a:p>
          <a:p>
            <a:pPr lvl="1"/>
            <a:r>
              <a:rPr lang="de-DE" dirty="0" smtClean="0"/>
              <a:t>2nd Layer</a:t>
            </a:r>
          </a:p>
          <a:p>
            <a:pPr lvl="2"/>
            <a:r>
              <a:rPr lang="de-DE" dirty="0" smtClean="0"/>
              <a:t>3rd Layer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80D5B-B409-4BA5-9620-40FB94BF1A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1174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2A2F3-124F-45B5-B0A0-71A2EF48DF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907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370638"/>
            <a:ext cx="90154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836613"/>
            <a:ext cx="74739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773238"/>
            <a:ext cx="7497762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</a:t>
            </a:r>
          </a:p>
          <a:p>
            <a:pPr lvl="1"/>
            <a:r>
              <a:rPr lang="de-DE" smtClean="0"/>
              <a:t>2nd Layer</a:t>
            </a:r>
          </a:p>
          <a:p>
            <a:pPr lvl="2"/>
            <a:r>
              <a:rPr lang="de-DE" smtClean="0"/>
              <a:t>3rd Layer</a:t>
            </a:r>
          </a:p>
        </p:txBody>
      </p:sp>
      <p:sp>
        <p:nvSpPr>
          <p:cNvPr id="1077" name="Rectangle 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025" y="6537325"/>
            <a:ext cx="55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  <a:cs typeface="Segoe UI" pitchFamily="34" charset="0"/>
              </a:defRPr>
            </a:lvl1pPr>
          </a:lstStyle>
          <a:p>
            <a:pPr>
              <a:defRPr/>
            </a:pPr>
            <a:fld id="{BC332359-AC48-42D8-8EC8-1E1A252243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5" r:id="rId2"/>
    <p:sldLayoutId id="2147483916" r:id="rId3"/>
    <p:sldLayoutId id="2147483917" r:id="rId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A60000"/>
          </a:solidFill>
          <a:latin typeface="Segoe UI" pitchFamily="34" charset="0"/>
          <a:cs typeface="Segoe U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A6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60000"/>
        </a:buClr>
        <a:buSzPct val="90000"/>
        <a:buFont typeface="Wingdings" pitchFamily="2" charset="2"/>
        <a:buChar char="l"/>
        <a:defRPr kumimoji="1" sz="2000">
          <a:solidFill>
            <a:schemeClr val="tx2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A6A6A6"/>
        </a:buClr>
        <a:buFont typeface="Wingdings" pitchFamily="2" charset="2"/>
        <a:buChar char="§"/>
        <a:defRPr kumimoji="1" sz="2000">
          <a:solidFill>
            <a:schemeClr val="tx2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egoe UI" pitchFamily="34" charset="0"/>
        <a:buChar char="-"/>
        <a:defRPr kumimoji="1" sz="2000">
          <a:solidFill>
            <a:schemeClr val="tx2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  <a:cs typeface="Segoe U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  <a:cs typeface="Segoe U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60000"/>
        </a:buClr>
        <a:buChar char="•"/>
        <a:defRPr kumimoji="1"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700808"/>
            <a:ext cx="7272808" cy="1440160"/>
          </a:xfrm>
        </p:spPr>
        <p:txBody>
          <a:bodyPr/>
          <a:lstStyle/>
          <a:p>
            <a:r>
              <a:rPr lang="en-GB" b="1" dirty="0" smtClean="0"/>
              <a:t>  Discussion on </a:t>
            </a:r>
            <a:br>
              <a:rPr lang="en-GB" b="1" dirty="0" smtClean="0"/>
            </a:br>
            <a:r>
              <a:rPr lang="en-GB" b="1" dirty="0" smtClean="0"/>
              <a:t>“Global </a:t>
            </a:r>
            <a:r>
              <a:rPr lang="en-GB" b="1" dirty="0"/>
              <a:t>Trends in Financial </a:t>
            </a:r>
            <a:r>
              <a:rPr lang="en-GB" b="1" dirty="0" smtClean="0"/>
              <a:t>Inclusion ‒</a:t>
            </a:r>
            <a:br>
              <a:rPr lang="en-GB" b="1" dirty="0" smtClean="0"/>
            </a:br>
            <a:r>
              <a:rPr lang="en-GB" b="1" dirty="0" smtClean="0"/>
              <a:t>  Role </a:t>
            </a:r>
            <a:r>
              <a:rPr lang="en-GB" b="1" dirty="0"/>
              <a:t>of </a:t>
            </a:r>
            <a:r>
              <a:rPr lang="en-GB" b="1" dirty="0" smtClean="0"/>
              <a:t>Regulators” by Nobert Mumba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97112" y="3356992"/>
            <a:ext cx="690733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A60000"/>
              </a:buClr>
              <a:buSzPct val="90000"/>
              <a:buFont typeface="Wingdings" pitchFamily="2" charset="2"/>
              <a:buNone/>
              <a:defRPr kumimoji="1" sz="18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Wingdings" pitchFamily="2" charset="2"/>
              <a:buChar char="§"/>
              <a:defRPr kumimoji="1" sz="20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Segoe UI" pitchFamily="34" charset="0"/>
              <a:buChar char="-"/>
              <a:defRPr kumimoji="1" sz="200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0000"/>
              </a:buClr>
              <a:buChar char="•"/>
              <a:defRPr kumimoji="1" sz="2000">
                <a:solidFill>
                  <a:schemeClr val="tx2"/>
                </a:solidFill>
                <a:latin typeface="+mn-lt"/>
                <a:cs typeface="Segoe U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0000"/>
              </a:buClr>
              <a:buChar char="•"/>
              <a:defRPr kumimoji="1" sz="2000">
                <a:solidFill>
                  <a:schemeClr val="tx2"/>
                </a:solidFill>
                <a:latin typeface="+mn-lt"/>
                <a:cs typeface="Segoe UI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0000"/>
              </a:buClr>
              <a:buChar char="•"/>
              <a:defRPr kumimoji="1"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0000"/>
              </a:buClr>
              <a:buChar char="•"/>
              <a:defRPr kumimoji="1"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0000"/>
              </a:buClr>
              <a:buChar char="•"/>
              <a:defRPr kumimoji="1"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0000"/>
              </a:buClr>
              <a:buChar char="•"/>
              <a:defRPr kumimoji="1" sz="200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GB" kern="0" dirty="0" smtClean="0">
                <a:solidFill>
                  <a:srgbClr val="000000"/>
                </a:solidFill>
              </a:rPr>
              <a:t>Ilhyock Shim</a:t>
            </a:r>
          </a:p>
          <a:p>
            <a:r>
              <a:rPr lang="en-GB" kern="0" dirty="0" smtClean="0">
                <a:solidFill>
                  <a:srgbClr val="000000"/>
                </a:solidFill>
              </a:rPr>
              <a:t>Bank for International Settlements</a:t>
            </a:r>
          </a:p>
          <a:p>
            <a:endParaRPr lang="en-US" sz="1500" kern="0" dirty="0" smtClean="0">
              <a:solidFill>
                <a:srgbClr val="000000"/>
              </a:solidFill>
            </a:endParaRPr>
          </a:p>
          <a:p>
            <a:r>
              <a:rPr lang="en-US" kern="0" dirty="0" smtClean="0"/>
              <a:t>SEACEN-BIS High-level Seminar on “Financial Inclusion Strategies: The Role of Central Banks”, Port Moresby, 2 October 2015</a:t>
            </a:r>
          </a:p>
          <a:p>
            <a:endParaRPr lang="en-US" altLang="ko-KR" sz="1500" kern="0" dirty="0" smtClean="0">
              <a:ea typeface="Gulim" pitchFamily="34" charset="-127"/>
            </a:endParaRPr>
          </a:p>
          <a:p>
            <a:r>
              <a:rPr lang="en-GB" altLang="ko-KR" kern="0" dirty="0" smtClean="0">
                <a:ea typeface="Gulim" pitchFamily="34" charset="-127"/>
              </a:rPr>
              <a:t>The views expressed are those of the presenter and not necessarily </a:t>
            </a:r>
            <a:br>
              <a:rPr lang="en-GB" altLang="ko-KR" kern="0" dirty="0" smtClean="0">
                <a:ea typeface="Gulim" pitchFamily="34" charset="-127"/>
              </a:rPr>
            </a:br>
            <a:r>
              <a:rPr lang="en-GB" altLang="ko-KR" kern="0" dirty="0" smtClean="0">
                <a:ea typeface="Gulim" pitchFamily="34" charset="-127"/>
              </a:rPr>
              <a:t>those of the Bank for International Settlements.</a:t>
            </a:r>
            <a:endParaRPr lang="en-GB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352928" cy="648072"/>
          </a:xfrm>
        </p:spPr>
        <p:txBody>
          <a:bodyPr/>
          <a:lstStyle/>
          <a:p>
            <a:r>
              <a:rPr lang="en-GB" sz="2600" b="1" dirty="0" smtClean="0"/>
              <a:t>Small enterprise financing and financial inclusion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424936" cy="532859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100" dirty="0" smtClean="0"/>
              <a:t>Financial inclusion can promote channelling finance to small businesses, which are important for employment and growth. </a:t>
            </a:r>
          </a:p>
          <a:p>
            <a:pPr lvl="1">
              <a:spcBef>
                <a:spcPts val="0"/>
              </a:spcBef>
            </a:pPr>
            <a:r>
              <a:rPr lang="en-GB" sz="2100" dirty="0" smtClean="0"/>
              <a:t>Facilitating financing to small businesses can ease their credit constraint and enhance their investment and productivity. </a:t>
            </a:r>
          </a:p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sz="2100" dirty="0" smtClean="0"/>
              <a:t>However, neither an easy task nor a top priority for many countries</a:t>
            </a:r>
          </a:p>
          <a:p>
            <a:pPr lvl="1">
              <a:spcBef>
                <a:spcPts val="0"/>
              </a:spcBef>
            </a:pPr>
            <a:r>
              <a:rPr lang="en-US" sz="2100" dirty="0" smtClean="0"/>
              <a:t>Only 4 countries made commitments to SME finance-related initiatives, while 39 countries committed to digital financial services, 39 to financial literary and 29 to consumer protection (AFI 2015 Maya Declaration Report)</a:t>
            </a:r>
            <a:endParaRPr lang="en-GB" sz="2100" dirty="0" smtClean="0"/>
          </a:p>
          <a:p>
            <a:pPr>
              <a:spcBef>
                <a:spcPts val="0"/>
              </a:spcBef>
            </a:pPr>
            <a:endParaRPr lang="en-GB" sz="1000" dirty="0" smtClean="0"/>
          </a:p>
          <a:p>
            <a:pPr>
              <a:spcBef>
                <a:spcPts val="0"/>
              </a:spcBef>
            </a:pPr>
            <a:r>
              <a:rPr lang="en-GB" sz="2100" dirty="0" smtClean="0"/>
              <a:t>Financial inclusion strategies contribute to supporting SME finance.</a:t>
            </a:r>
          </a:p>
          <a:p>
            <a:pPr lvl="1">
              <a:spcBef>
                <a:spcPts val="0"/>
              </a:spcBef>
            </a:pPr>
            <a:r>
              <a:rPr lang="en-US" sz="2100" dirty="0" smtClean="0"/>
              <a:t>Because of credit quality gap and lack of collateral, SMEs face difficulty in getting financing from formal financial institutions.</a:t>
            </a:r>
          </a:p>
          <a:p>
            <a:pPr lvl="1">
              <a:spcBef>
                <a:spcPts val="0"/>
              </a:spcBef>
            </a:pPr>
            <a:r>
              <a:rPr lang="en-US" sz="2100" dirty="0" smtClean="0"/>
              <a:t>At the same time, need to establish proper incentives schemes to reduce moral hazard from government support.</a:t>
            </a:r>
            <a:endParaRPr lang="en-GB" sz="21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10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95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1500" cy="576064"/>
          </a:xfrm>
        </p:spPr>
        <p:txBody>
          <a:bodyPr/>
          <a:lstStyle/>
          <a:p>
            <a:r>
              <a:rPr lang="en-GB" sz="2600" b="1" dirty="0" smtClean="0"/>
              <a:t>Summary </a:t>
            </a:r>
            <a:r>
              <a:rPr lang="en-GB" sz="2600" b="1" dirty="0" smtClean="0"/>
              <a:t>of the presentation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424936" cy="518457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sz="2100" dirty="0" smtClean="0"/>
              <a:t>Improvement in financial inclusion (FI) from 2011 to 2014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2100" dirty="0" smtClean="0"/>
              <a:t>When measured by “Account (% age 15+)”,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GB" sz="21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21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21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500" dirty="0" smtClean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600" dirty="0" smtClean="0"/>
              <a:t>          * Excluding Hong Kong SAR, Korea, Mongolia and Singapore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100" dirty="0" smtClean="0"/>
              <a:t>When measured by the number of people newly included, </a:t>
            </a:r>
            <a:br>
              <a:rPr lang="en-US" sz="2100" dirty="0" smtClean="0"/>
            </a:br>
            <a:r>
              <a:rPr lang="en-US" sz="2100" dirty="0" smtClean="0"/>
              <a:t>389 million out of 700 million (55%) are from SEACEN members.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100" dirty="0" smtClean="0"/>
              <a:t>Key observations on the link between policy interventions and FI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2100" dirty="0" smtClean="0"/>
              <a:t>Countries with measurable target, task force, e-money, financial literacy, agent banking and remote account opening show higher levels and larger increases in FI than those without these policies.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100" dirty="0" smtClean="0"/>
              <a:t>Impact of FI on economic growth, monetary policy, financial stability</a:t>
            </a:r>
            <a:endParaRPr lang="en-GB" sz="21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2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951164"/>
              </p:ext>
            </p:extLst>
          </p:nvPr>
        </p:nvGraphicFramePr>
        <p:xfrm>
          <a:off x="1524000" y="187363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2011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2014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Change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World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50.6%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61.5%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10.9%p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SEACEN 17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54.7%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63.8%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  9.1%p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SEACEN 13*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43.1%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53.5%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10.4%p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161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38932" y="404664"/>
            <a:ext cx="7921500" cy="936104"/>
          </a:xfrm>
        </p:spPr>
        <p:txBody>
          <a:bodyPr/>
          <a:lstStyle/>
          <a:p>
            <a:r>
              <a:rPr lang="en-GB" sz="2600" b="1" dirty="0" smtClean="0"/>
              <a:t>Alternative measures of financial inclusion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352928" cy="52565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/>
              <a:t>World Bank Global Financial Inclusion Database (156 economies)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/>
              <a:t>In addition to “Account </a:t>
            </a:r>
            <a:r>
              <a:rPr lang="en-GB" sz="2100" dirty="0"/>
              <a:t>(% age 15</a:t>
            </a:r>
            <a:r>
              <a:rPr lang="en-GB" sz="2100" dirty="0" smtClean="0"/>
              <a:t>+)”, we can also consider “Account </a:t>
            </a:r>
            <a:r>
              <a:rPr lang="en-GB" sz="2100" dirty="0"/>
              <a:t>at a </a:t>
            </a:r>
            <a:r>
              <a:rPr lang="en-GB" sz="2100" dirty="0" smtClean="0"/>
              <a:t>financial institution (% age 15+)”.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/>
              <a:t>In addition to static measures, can consider dynamic or activity measures such as “Borrowed </a:t>
            </a:r>
            <a:r>
              <a:rPr lang="en-GB" sz="2100" dirty="0"/>
              <a:t>from a </a:t>
            </a:r>
            <a:r>
              <a:rPr lang="en-GB" sz="2100" dirty="0" smtClean="0"/>
              <a:t>fin institution (in the past 12 months)”, “Loan </a:t>
            </a:r>
            <a:r>
              <a:rPr lang="en-GB" sz="2100" dirty="0"/>
              <a:t>in the past </a:t>
            </a:r>
            <a:r>
              <a:rPr lang="en-GB" sz="2100" dirty="0" smtClean="0"/>
              <a:t>year”, “Saved </a:t>
            </a:r>
            <a:r>
              <a:rPr lang="en-GB" sz="2100" dirty="0"/>
              <a:t>at a </a:t>
            </a:r>
            <a:r>
              <a:rPr lang="en-GB" sz="2100" dirty="0" smtClean="0"/>
              <a:t>fin institution”, “Used </a:t>
            </a:r>
            <a:r>
              <a:rPr lang="en-GB" sz="2100" dirty="0"/>
              <a:t>an account at a </a:t>
            </a:r>
            <a:r>
              <a:rPr lang="en-GB" sz="2100" dirty="0" smtClean="0"/>
              <a:t>fin </a:t>
            </a:r>
            <a:r>
              <a:rPr lang="en-GB" sz="2100" dirty="0"/>
              <a:t>institution for business </a:t>
            </a:r>
            <a:r>
              <a:rPr lang="en-GB" sz="2100" dirty="0" smtClean="0"/>
              <a:t>purposes” and “Borrowed </a:t>
            </a:r>
            <a:r>
              <a:rPr lang="en-GB" sz="2100" dirty="0"/>
              <a:t>to start, operate, or expand a farm or </a:t>
            </a:r>
            <a:r>
              <a:rPr lang="en-GB" sz="2100" dirty="0" smtClean="0"/>
              <a:t>business”.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/>
              <a:t>IMF Financial Access Survey database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/>
              <a:t>Supply-side indicators: from banks and other fin institutions, </a:t>
            </a:r>
            <a:br>
              <a:rPr lang="en-GB" sz="2100" dirty="0" smtClean="0"/>
            </a:br>
            <a:r>
              <a:rPr lang="en-GB" sz="2100" dirty="0" smtClean="0"/>
              <a:t>203 economies, annual data from 2001 to 2013.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100" dirty="0" smtClean="0"/>
              <a:t>Geographical Outreach (no of fin institutions, branches, ATMs) and Use of Financial Services (no of borrowers/depositors and the amount of assets/liabilities of financial institutions).</a:t>
            </a:r>
            <a:endParaRPr lang="en-GB" sz="21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100" dirty="0" smtClean="0"/>
              <a:t>Construct a composite index of financial inclusion?</a:t>
            </a:r>
            <a:endParaRPr lang="en-GB" sz="2100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3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27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4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057401"/>
              </p:ext>
            </p:extLst>
          </p:nvPr>
        </p:nvGraphicFramePr>
        <p:xfrm>
          <a:off x="131515" y="260648"/>
          <a:ext cx="9001000" cy="5666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5890537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Segoe UI" pitchFamily="34" charset="0"/>
                <a:cs typeface="Segoe UI" pitchFamily="34" charset="0"/>
              </a:rPr>
              <a:t>Source: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World </a:t>
            </a:r>
            <a:r>
              <a:rPr lang="en-GB" dirty="0">
                <a:ea typeface="Segoe UI" pitchFamily="34" charset="0"/>
                <a:cs typeface="Segoe UI" pitchFamily="34" charset="0"/>
              </a:rPr>
              <a:t>Bank Global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Findex Database</a:t>
            </a:r>
            <a:r>
              <a:rPr lang="en-US" dirty="0">
                <a:ea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ea typeface="Segoe UI" pitchFamily="34" charset="0"/>
                <a:cs typeface="Segoe UI" pitchFamily="34" charset="0"/>
              </a:rPr>
              <a:t>2014.</a:t>
            </a:r>
            <a:endParaRPr lang="en-GB" sz="2000" b="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054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5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298082"/>
              </p:ext>
            </p:extLst>
          </p:nvPr>
        </p:nvGraphicFramePr>
        <p:xfrm>
          <a:off x="107504" y="260648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5890537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Segoe UI" pitchFamily="34" charset="0"/>
                <a:cs typeface="Segoe UI" pitchFamily="34" charset="0"/>
              </a:rPr>
              <a:t>Source: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World </a:t>
            </a:r>
            <a:r>
              <a:rPr lang="en-GB" dirty="0">
                <a:ea typeface="Segoe UI" pitchFamily="34" charset="0"/>
                <a:cs typeface="Segoe UI" pitchFamily="34" charset="0"/>
              </a:rPr>
              <a:t>Bank Global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Findex Database</a:t>
            </a:r>
            <a:r>
              <a:rPr lang="en-US" dirty="0">
                <a:ea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ea typeface="Segoe UI" pitchFamily="34" charset="0"/>
                <a:cs typeface="Segoe UI" pitchFamily="34" charset="0"/>
              </a:rPr>
              <a:t>2014.</a:t>
            </a:r>
            <a:endParaRPr lang="en-GB" sz="2000" b="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54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6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544580"/>
              </p:ext>
            </p:extLst>
          </p:nvPr>
        </p:nvGraphicFramePr>
        <p:xfrm>
          <a:off x="107504" y="260648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0072" y="5890537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Segoe UI" pitchFamily="34" charset="0"/>
                <a:cs typeface="Segoe UI" pitchFamily="34" charset="0"/>
              </a:rPr>
              <a:t>Source: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World </a:t>
            </a:r>
            <a:r>
              <a:rPr lang="en-GB" dirty="0">
                <a:ea typeface="Segoe UI" pitchFamily="34" charset="0"/>
                <a:cs typeface="Segoe UI" pitchFamily="34" charset="0"/>
              </a:rPr>
              <a:t>Bank Global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Findex Database</a:t>
            </a:r>
            <a:r>
              <a:rPr lang="en-US" dirty="0">
                <a:ea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ea typeface="Segoe UI" pitchFamily="34" charset="0"/>
                <a:cs typeface="Segoe UI" pitchFamily="34" charset="0"/>
              </a:rPr>
              <a:t>2014.</a:t>
            </a:r>
            <a:endParaRPr lang="en-GB" sz="2000" b="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54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7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9710174"/>
              </p:ext>
            </p:extLst>
          </p:nvPr>
        </p:nvGraphicFramePr>
        <p:xfrm>
          <a:off x="107504" y="260648"/>
          <a:ext cx="8928992" cy="5691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5890537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a typeface="Segoe UI" pitchFamily="34" charset="0"/>
                <a:cs typeface="Segoe UI" pitchFamily="34" charset="0"/>
              </a:rPr>
              <a:t>Source: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World </a:t>
            </a:r>
            <a:r>
              <a:rPr lang="en-GB" dirty="0">
                <a:ea typeface="Segoe UI" pitchFamily="34" charset="0"/>
                <a:cs typeface="Segoe UI" pitchFamily="34" charset="0"/>
              </a:rPr>
              <a:t>Bank Global </a:t>
            </a:r>
            <a:r>
              <a:rPr lang="en-GB" dirty="0" smtClean="0">
                <a:ea typeface="Segoe UI" pitchFamily="34" charset="0"/>
                <a:cs typeface="Segoe UI" pitchFamily="34" charset="0"/>
              </a:rPr>
              <a:t>Findex Database</a:t>
            </a:r>
            <a:r>
              <a:rPr lang="en-US" dirty="0">
                <a:ea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ea typeface="Segoe UI" pitchFamily="34" charset="0"/>
                <a:cs typeface="Segoe UI" pitchFamily="34" charset="0"/>
              </a:rPr>
              <a:t>2014.</a:t>
            </a:r>
            <a:endParaRPr lang="en-GB" sz="2000" b="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54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08912" cy="648072"/>
          </a:xfrm>
        </p:spPr>
        <p:txBody>
          <a:bodyPr/>
          <a:lstStyle/>
          <a:p>
            <a:r>
              <a:rPr lang="en-GB" sz="2600" b="1" dirty="0" smtClean="0"/>
              <a:t>Interpretation of some observations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352928" cy="54726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Why is the increase in financial inclusion by AFI members since 2011 is smaller than </a:t>
            </a:r>
            <a:r>
              <a:rPr lang="en-GB" sz="2100" dirty="0" smtClean="0"/>
              <a:t>that by </a:t>
            </a:r>
            <a:r>
              <a:rPr lang="en-GB" sz="2100" dirty="0" smtClean="0"/>
              <a:t>non-AFI members?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Different starting points?</a:t>
            </a:r>
          </a:p>
          <a:p>
            <a:pPr lvl="2"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The initial level of financial inclusion in non-AFI member countries may be lower on average than that in AFI member countries, so easier for non-AFI members to enhance FI? </a:t>
            </a:r>
          </a:p>
          <a:p>
            <a:pPr lvl="2"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The percentage of adults with formal accounts is bounded above by 100%.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100" dirty="0" smtClean="0"/>
              <a:t>Selection bias?</a:t>
            </a:r>
            <a:endParaRPr lang="en-GB" sz="2100" dirty="0" smtClean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Too small </a:t>
            </a:r>
            <a:r>
              <a:rPr lang="en-GB" sz="2100" dirty="0" smtClean="0"/>
              <a:t>number </a:t>
            </a:r>
            <a:r>
              <a:rPr lang="en-GB" sz="2100" dirty="0" smtClean="0"/>
              <a:t>of observations to make a general point?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Only one AFI member country was not involved in consumer education and protection initiatives, while 34 member countries adopted consumer education and protection initiatives.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100" dirty="0" smtClean="0"/>
              <a:t>Only three AFI member countries had no personal national identification system, while 20 AFI members had such a system.</a:t>
            </a:r>
            <a:endParaRPr lang="en-GB" sz="21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8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27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08912" cy="936104"/>
          </a:xfrm>
        </p:spPr>
        <p:txBody>
          <a:bodyPr/>
          <a:lstStyle/>
          <a:p>
            <a:r>
              <a:rPr lang="en-GB" sz="2600" b="1" dirty="0" smtClean="0"/>
              <a:t>Protection of financial customers and their funds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08912" cy="5112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Publication of reports with statistics on complaints and enforcement is an effective way to promote consumer protection. 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2100" dirty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100" dirty="0" smtClean="0"/>
              <a:t>Adequate deposit insurance (either government-run or industry-run) for depositors in small local financial institutions is important to enhance confidence in such institutions and thus promote financial inclusion.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GB" sz="2100" dirty="0" smtClean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GB" sz="2100" dirty="0" smtClean="0"/>
              <a:t>Safeguards for customer funds in e-money schemes and store-value facilities (CPMI &amp; World Bank report on “Payment aspects of financial inclusion”, September 2015)</a:t>
            </a:r>
          </a:p>
          <a:p>
            <a:pPr>
              <a:spcBef>
                <a:spcPts val="0"/>
              </a:spcBef>
              <a:spcAft>
                <a:spcPts val="200"/>
              </a:spcAft>
            </a:pPr>
            <a:endParaRPr lang="en-US" sz="2100" dirty="0" smtClean="0"/>
          </a:p>
          <a:p>
            <a:pPr>
              <a:spcBef>
                <a:spcPts val="0"/>
              </a:spcBef>
              <a:spcAft>
                <a:spcPts val="200"/>
              </a:spcAft>
            </a:pPr>
            <a:r>
              <a:rPr lang="en-US" sz="2100" dirty="0" smtClean="0"/>
              <a:t>Protection </a:t>
            </a:r>
            <a:r>
              <a:rPr lang="en-US" sz="2100" dirty="0"/>
              <a:t>of financial account holders against illegal activities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sz="2100" dirty="0"/>
              <a:t>Voice phishing, money laundering, </a:t>
            </a:r>
            <a:r>
              <a:rPr lang="en-US" sz="2100" dirty="0" smtClean="0"/>
              <a:t>etc.</a:t>
            </a:r>
            <a:endParaRPr lang="en-GB" sz="21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2FCE9BEE-CA6F-4F6D-86EF-E3FF4F9E3AC4}" type="slidenum">
              <a:rPr lang="en-GB" sz="1200" smtClean="0">
                <a:solidFill>
                  <a:srgbClr val="FFFFFF"/>
                </a:solidFill>
              </a:rPr>
              <a:pPr/>
              <a:t>9</a:t>
            </a:fld>
            <a:endParaRPr lang="en-GB" sz="1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27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IS_e_buildings">
  <a:themeElements>
    <a:clrScheme name="BIS_e_graphic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BI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0" dirty="0" smtClean="0">
            <a:latin typeface="Segoe UI" pitchFamily="34" charset="0"/>
            <a:ea typeface="Segoe UI" pitchFamily="34" charset="0"/>
            <a:cs typeface="Segoe UI" pitchFamily="34" charset="0"/>
          </a:defRPr>
        </a:defPPr>
      </a:lstStyle>
    </a:txDef>
  </a:objectDefaults>
  <a:extraClrSchemeLst>
    <a:extraClrScheme>
      <a:clrScheme name="BIS_e_graphic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S_e_graphic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S_e_graphic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649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1_BIS_e_buildings</vt:lpstr>
      <vt:lpstr>  Discussion on  “Global Trends in Financial Inclusion ‒   Role of Regulators” by Nobert Mumba</vt:lpstr>
      <vt:lpstr>Summary of the presentation</vt:lpstr>
      <vt:lpstr>Alternative measures of financial inclusion</vt:lpstr>
      <vt:lpstr>PowerPoint Presentation</vt:lpstr>
      <vt:lpstr>PowerPoint Presentation</vt:lpstr>
      <vt:lpstr>PowerPoint Presentation</vt:lpstr>
      <vt:lpstr>PowerPoint Presentation</vt:lpstr>
      <vt:lpstr>Interpretation of some observations</vt:lpstr>
      <vt:lpstr>Protection of financial customers and their funds</vt:lpstr>
      <vt:lpstr>Small enterprise financing and financial inclusion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2012-09-05T02:37:17Z</dcterms:created>
  <dcterms:modified xsi:type="dcterms:W3CDTF">2015-09-28T02:43:57Z</dcterms:modified>
</cp:coreProperties>
</file>