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4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5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6.xml" ContentType="application/vnd.openxmlformats-officedocument.drawingml.chartshapes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4.xml" ContentType="application/vnd.openxmlformats-officedocument.presentationml.notesSlid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7.xml" ContentType="application/vnd.openxmlformats-officedocument.drawingml.chartshapes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5.xml" ContentType="application/vnd.openxmlformats-officedocument.presentationml.notesSlid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6" r:id="rId4"/>
  </p:sldMasterIdLst>
  <p:notesMasterIdLst>
    <p:notesMasterId r:id="rId23"/>
  </p:notesMasterIdLst>
  <p:handoutMasterIdLst>
    <p:handoutMasterId r:id="rId24"/>
  </p:handoutMasterIdLst>
  <p:sldIdLst>
    <p:sldId id="256" r:id="rId5"/>
    <p:sldId id="2143" r:id="rId6"/>
    <p:sldId id="2149" r:id="rId7"/>
    <p:sldId id="2151" r:id="rId8"/>
    <p:sldId id="2148" r:id="rId9"/>
    <p:sldId id="2129" r:id="rId10"/>
    <p:sldId id="2146" r:id="rId11"/>
    <p:sldId id="2147" r:id="rId12"/>
    <p:sldId id="2150" r:id="rId13"/>
    <p:sldId id="2152" r:id="rId14"/>
    <p:sldId id="2160" r:id="rId15"/>
    <p:sldId id="2154" r:id="rId16"/>
    <p:sldId id="2153" r:id="rId17"/>
    <p:sldId id="2158" r:id="rId18"/>
    <p:sldId id="2155" r:id="rId19"/>
    <p:sldId id="2156" r:id="rId20"/>
    <p:sldId id="2161" r:id="rId21"/>
    <p:sldId id="2077" r:id="rId22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393" userDrawn="1">
          <p15:clr>
            <a:srgbClr val="A4A3A4"/>
          </p15:clr>
        </p15:guide>
        <p15:guide id="5" orient="horz" pos="935" userDrawn="1">
          <p15:clr>
            <a:srgbClr val="A4A3A4"/>
          </p15:clr>
        </p15:guide>
        <p15:guide id="6" pos="7106" userDrawn="1">
          <p15:clr>
            <a:srgbClr val="A4A3A4"/>
          </p15:clr>
        </p15:guide>
        <p15:guide id="7" orient="horz" pos="618" userDrawn="1">
          <p15:clr>
            <a:srgbClr val="A4A3A4"/>
          </p15:clr>
        </p15:guide>
        <p15:guide id="8" pos="3840" userDrawn="1">
          <p15:clr>
            <a:srgbClr val="A4A3A4"/>
          </p15:clr>
        </p15:guide>
        <p15:guide id="9" pos="257" userDrawn="1">
          <p15:clr>
            <a:srgbClr val="A4A3A4"/>
          </p15:clr>
        </p15:guide>
        <p15:guide id="10" orient="horz" pos="3294" userDrawn="1">
          <p15:clr>
            <a:srgbClr val="A4A3A4"/>
          </p15:clr>
        </p15:guide>
        <p15:guide id="11" orient="horz" pos="754" userDrawn="1">
          <p15:clr>
            <a:srgbClr val="A4A3A4"/>
          </p15:clr>
        </p15:guide>
        <p15:guide id="12" pos="4044" userDrawn="1">
          <p15:clr>
            <a:srgbClr val="A4A3A4"/>
          </p15:clr>
        </p15:guide>
        <p15:guide id="13" orient="horz" pos="20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tt Annan" initials="BA" lastIdx="1" clrIdx="0">
    <p:extLst>
      <p:ext uri="{19B8F6BF-5375-455C-9EA6-DF929625EA0E}">
        <p15:presenceInfo xmlns:p15="http://schemas.microsoft.com/office/powerpoint/2012/main" userId="Brett Ann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FECB7"/>
    <a:srgbClr val="740032"/>
    <a:srgbClr val="9A2A50"/>
    <a:srgbClr val="92003F"/>
    <a:srgbClr val="BF5C1A"/>
    <a:srgbClr val="AE7986"/>
    <a:srgbClr val="150F10"/>
    <a:srgbClr val="70003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0ED849-5620-4DB3-A92B-E5E8DCF38E94}" v="21" dt="2025-09-01T03:40:06.697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74" autoAdjust="0"/>
    <p:restoredTop sz="94424" autoAdjust="0"/>
  </p:normalViewPr>
  <p:slideViewPr>
    <p:cSldViewPr snapToGrid="0">
      <p:cViewPr varScale="1">
        <p:scale>
          <a:sx n="82" d="100"/>
          <a:sy n="82" d="100"/>
        </p:scale>
        <p:origin x="1075" y="58"/>
      </p:cViewPr>
      <p:guideLst>
        <p:guide pos="393"/>
        <p:guide orient="horz" pos="935"/>
        <p:guide pos="7106"/>
        <p:guide orient="horz" pos="618"/>
        <p:guide pos="3840"/>
        <p:guide pos="257"/>
        <p:guide orient="horz" pos="3294"/>
        <p:guide orient="horz" pos="754"/>
        <p:guide pos="4044"/>
        <p:guide orient="horz" pos="209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548" y="105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Hartigan\AppData\Local\Microsoft\Windows\INetCache\Content.Outlook\24YT2JIL\IMF%20Countrie%20Growth%20Rat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Hartigan\AppData\Local\Microsoft\Windows\INetCache\Content.Outlook\24YT2JIL\PNG%20update%20data%20for%20chart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6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7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Hartigan\Downloads\Public%20Debt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Hartigan\AppData\Local\Microsoft\Windows\INetCache\Content.Outlook\24YT2JIL\Reserves%20exchange%20rate%20and%20FX%20Orders_update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b="1"/>
              <a:t>Real GDP Growth</a:t>
            </a:r>
            <a:r>
              <a:rPr lang="en-AU" b="1" baseline="0"/>
              <a:t> Rates - Recent IMF Projections</a:t>
            </a:r>
            <a:endParaRPr lang="en-AU" b="1"/>
          </a:p>
        </c:rich>
      </c:tx>
      <c:layout>
        <c:manualLayout>
          <c:xMode val="edge"/>
          <c:yMode val="edge"/>
          <c:x val="3.3461068145471388E-2"/>
          <c:y val="2.04258001981463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5500925756373475E-2"/>
          <c:y val="0.11468769325912183"/>
          <c:w val="0.85325438971291367"/>
          <c:h val="0.851298701298701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NGDP_RPCH!$A$230</c:f>
              <c:strCache>
                <c:ptCount val="1"/>
                <c:pt idx="0">
                  <c:v>World</c:v>
                </c:pt>
              </c:strCache>
            </c:strRef>
          </c:tx>
          <c:spPr>
            <a:solidFill>
              <a:srgbClr val="33CCCC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4019386093139497E-18"/>
                  <c:y val="6.8027210884353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1BB-43D8-AF2C-1D07AFF066DF}"/>
                </c:ext>
              </c:extLst>
            </c:dLbl>
            <c:dLbl>
              <c:idx val="1"/>
              <c:layout>
                <c:manualLayout>
                  <c:x val="-1.4803877218627899E-17"/>
                  <c:y val="4.3290043290043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1BB-43D8-AF2C-1D07AFF066DF}"/>
                </c:ext>
              </c:extLst>
            </c:dLbl>
            <c:dLbl>
              <c:idx val="2"/>
              <c:layout>
                <c:manualLayout>
                  <c:x val="0"/>
                  <c:y val="6.8027210884353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1BB-43D8-AF2C-1D07AFF066DF}"/>
                </c:ext>
              </c:extLst>
            </c:dLbl>
            <c:dLbl>
              <c:idx val="3"/>
              <c:layout>
                <c:manualLayout>
                  <c:x val="-2.9607754437255799E-17"/>
                  <c:y val="8.3487940630797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1BB-43D8-AF2C-1D07AFF066DF}"/>
                </c:ext>
              </c:extLst>
            </c:dLbl>
            <c:dLbl>
              <c:idx val="4"/>
              <c:layout>
                <c:manualLayout>
                  <c:x val="-1.6149870801033591E-3"/>
                  <c:y val="8.0395794681508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1BB-43D8-AF2C-1D07AFF066DF}"/>
                </c:ext>
              </c:extLst>
            </c:dLbl>
            <c:dLbl>
              <c:idx val="5"/>
              <c:layout>
                <c:manualLayout>
                  <c:x val="-1.6149870801034185E-3"/>
                  <c:y val="8.6580086580086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1BB-43D8-AF2C-1D07AFF066DF}"/>
                </c:ext>
              </c:extLst>
            </c:dLbl>
            <c:dLbl>
              <c:idx val="6"/>
              <c:layout>
                <c:manualLayout>
                  <c:x val="0"/>
                  <c:y val="8.3487940630797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1BB-43D8-AF2C-1D07AFF066DF}"/>
                </c:ext>
              </c:extLst>
            </c:dLbl>
            <c:dLbl>
              <c:idx val="7"/>
              <c:layout>
                <c:manualLayout>
                  <c:x val="0"/>
                  <c:y val="0.129870129870129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1BB-43D8-AF2C-1D07AFF066DF}"/>
                </c:ext>
              </c:extLst>
            </c:dLbl>
            <c:dLbl>
              <c:idx val="8"/>
              <c:layout>
                <c:manualLayout>
                  <c:x val="-5.9215508874511598E-17"/>
                  <c:y val="8.3487940630797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1BB-43D8-AF2C-1D07AFF066DF}"/>
                </c:ext>
              </c:extLst>
            </c:dLbl>
            <c:dLbl>
              <c:idx val="9"/>
              <c:layout>
                <c:manualLayout>
                  <c:x val="0"/>
                  <c:y val="9.2764378478664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1BB-43D8-AF2C-1D07AFF066DF}"/>
                </c:ext>
              </c:extLst>
            </c:dLbl>
            <c:dLbl>
              <c:idx val="10"/>
              <c:layout>
                <c:manualLayout>
                  <c:x val="-5.9215508874511598E-17"/>
                  <c:y val="-4.019692343651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1BB-43D8-AF2C-1D07AFF066DF}"/>
                </c:ext>
              </c:extLst>
            </c:dLbl>
            <c:dLbl>
              <c:idx val="11"/>
              <c:layout>
                <c:manualLayout>
                  <c:x val="-1.6149870801033591E-3"/>
                  <c:y val="0.179344465058750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1BB-43D8-AF2C-1D07AFF066DF}"/>
                </c:ext>
              </c:extLst>
            </c:dLbl>
            <c:dLbl>
              <c:idx val="12"/>
              <c:layout>
                <c:manualLayout>
                  <c:x val="-1.6149870801033591E-3"/>
                  <c:y val="9.2764378478664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1BB-43D8-AF2C-1D07AFF066DF}"/>
                </c:ext>
              </c:extLst>
            </c:dLbl>
            <c:dLbl>
              <c:idx val="13"/>
              <c:layout>
                <c:manualLayout>
                  <c:x val="-1.6149870801033591E-3"/>
                  <c:y val="8.3487940630797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F1BB-43D8-AF2C-1D07AFF066DF}"/>
                </c:ext>
              </c:extLst>
            </c:dLbl>
            <c:dLbl>
              <c:idx val="14"/>
              <c:layout>
                <c:manualLayout>
                  <c:x val="0"/>
                  <c:y val="8.3487940630797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F1BB-43D8-AF2C-1D07AFF066DF}"/>
                </c:ext>
              </c:extLst>
            </c:dLbl>
            <c:dLbl>
              <c:idx val="15"/>
              <c:layout>
                <c:manualLayout>
                  <c:x val="0"/>
                  <c:y val="8.0395794681508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F1BB-43D8-AF2C-1D07AFF066DF}"/>
                </c:ext>
              </c:extLst>
            </c:dLbl>
            <c:dLbl>
              <c:idx val="16"/>
              <c:layout>
                <c:manualLayout>
                  <c:x val="0"/>
                  <c:y val="8.6580086580086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F1BB-43D8-AF2C-1D07AFF066DF}"/>
                </c:ext>
              </c:extLst>
            </c:dLbl>
            <c:dLbl>
              <c:idx val="17"/>
              <c:layout>
                <c:manualLayout>
                  <c:x val="0"/>
                  <c:y val="8.3487940630797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F1BB-43D8-AF2C-1D07AFF066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NGDP_RPCH!$AF$1:$AW$1</c:f>
              <c:strCache>
                <c:ptCount val="1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 (Proj)</c:v>
                </c:pt>
                <c:pt idx="16">
                  <c:v>2026 (Proj)</c:v>
                </c:pt>
                <c:pt idx="17">
                  <c:v>2027 (Proj)</c:v>
                </c:pt>
              </c:strCache>
            </c:strRef>
          </c:cat>
          <c:val>
            <c:numRef>
              <c:f>NGDP_RPCH!$AF$230:$AW$230</c:f>
              <c:numCache>
                <c:formatCode>General</c:formatCode>
                <c:ptCount val="18"/>
                <c:pt idx="0">
                  <c:v>5.2</c:v>
                </c:pt>
                <c:pt idx="1">
                  <c:v>4.0999999999999996</c:v>
                </c:pt>
                <c:pt idx="2">
                  <c:v>3.4</c:v>
                </c:pt>
                <c:pt idx="3">
                  <c:v>3.4</c:v>
                </c:pt>
                <c:pt idx="4">
                  <c:v>3.5</c:v>
                </c:pt>
                <c:pt idx="5">
                  <c:v>3.4</c:v>
                </c:pt>
                <c:pt idx="6">
                  <c:v>3.3</c:v>
                </c:pt>
                <c:pt idx="7">
                  <c:v>3.8</c:v>
                </c:pt>
                <c:pt idx="8">
                  <c:v>3.7</c:v>
                </c:pt>
                <c:pt idx="9">
                  <c:v>2.9</c:v>
                </c:pt>
                <c:pt idx="10">
                  <c:v>-2.7</c:v>
                </c:pt>
                <c:pt idx="11">
                  <c:v>6.6</c:v>
                </c:pt>
                <c:pt idx="12">
                  <c:v>3.6</c:v>
                </c:pt>
                <c:pt idx="13">
                  <c:v>3.5</c:v>
                </c:pt>
                <c:pt idx="14">
                  <c:v>3.3</c:v>
                </c:pt>
                <c:pt idx="15">
                  <c:v>2.8</c:v>
                </c:pt>
                <c:pt idx="16">
                  <c:v>3</c:v>
                </c:pt>
                <c:pt idx="17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1BB-43D8-AF2C-1D07AFF066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3820160"/>
        <c:axId val="1673820992"/>
      </c:barChart>
      <c:lineChart>
        <c:grouping val="standard"/>
        <c:varyColors val="0"/>
        <c:ser>
          <c:idx val="1"/>
          <c:order val="1"/>
          <c:tx>
            <c:strRef>
              <c:f>NGDP_RPCH!$A$137</c:f>
              <c:strCache>
                <c:ptCount val="1"/>
                <c:pt idx="0">
                  <c:v>Papua New Guinea</c:v>
                </c:pt>
              </c:strCache>
            </c:strRef>
          </c:tx>
          <c:spPr>
            <a:ln w="25400" cap="rnd">
              <a:solidFill>
                <a:srgbClr val="CC0066"/>
              </a:solidFill>
              <a:round/>
            </a:ln>
            <a:effectLst/>
          </c:spPr>
          <c:marker>
            <c:symbol val="none"/>
          </c:marker>
          <c:cat>
            <c:strRef>
              <c:f>NGDP_RPCH!$AF$1:$AW$1</c:f>
              <c:strCache>
                <c:ptCount val="1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 (Proj)</c:v>
                </c:pt>
                <c:pt idx="16">
                  <c:v>2026 (Proj)</c:v>
                </c:pt>
                <c:pt idx="17">
                  <c:v>2027 (Proj)</c:v>
                </c:pt>
              </c:strCache>
            </c:strRef>
          </c:cat>
          <c:val>
            <c:numRef>
              <c:f>NGDP_RPCH!$AF$137:$AW$137</c:f>
              <c:numCache>
                <c:formatCode>General</c:formatCode>
                <c:ptCount val="18"/>
                <c:pt idx="0">
                  <c:v>10.1</c:v>
                </c:pt>
                <c:pt idx="1">
                  <c:v>1.1000000000000001</c:v>
                </c:pt>
                <c:pt idx="2">
                  <c:v>4.7</c:v>
                </c:pt>
                <c:pt idx="3">
                  <c:v>3.8</c:v>
                </c:pt>
                <c:pt idx="4">
                  <c:v>13.5</c:v>
                </c:pt>
                <c:pt idx="5">
                  <c:v>6.6</c:v>
                </c:pt>
                <c:pt idx="6">
                  <c:v>5.5</c:v>
                </c:pt>
                <c:pt idx="7">
                  <c:v>3.5</c:v>
                </c:pt>
                <c:pt idx="8">
                  <c:v>-0.3</c:v>
                </c:pt>
                <c:pt idx="9">
                  <c:v>4.5</c:v>
                </c:pt>
                <c:pt idx="10">
                  <c:v>-3.2</c:v>
                </c:pt>
                <c:pt idx="11">
                  <c:v>-0.5</c:v>
                </c:pt>
                <c:pt idx="12">
                  <c:v>5.7</c:v>
                </c:pt>
                <c:pt idx="13">
                  <c:v>3.8</c:v>
                </c:pt>
                <c:pt idx="14">
                  <c:v>3.7</c:v>
                </c:pt>
                <c:pt idx="15">
                  <c:v>4.5999999999999996</c:v>
                </c:pt>
                <c:pt idx="16">
                  <c:v>3.5</c:v>
                </c:pt>
                <c:pt idx="17">
                  <c:v>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F1BB-43D8-AF2C-1D07AFF066DF}"/>
            </c:ext>
          </c:extLst>
        </c:ser>
        <c:ser>
          <c:idx val="2"/>
          <c:order val="2"/>
          <c:tx>
            <c:strRef>
              <c:f>NGDP_RPCH!$A$220</c:f>
              <c:strCache>
                <c:ptCount val="1"/>
                <c:pt idx="0">
                  <c:v>Emerging and Developing Asia</c:v>
                </c:pt>
              </c:strCache>
            </c:strRef>
          </c:tx>
          <c:spPr>
            <a:ln w="25400" cap="rnd">
              <a:solidFill>
                <a:srgbClr val="CCFF33"/>
              </a:solidFill>
              <a:round/>
            </a:ln>
            <a:effectLst/>
          </c:spPr>
          <c:marker>
            <c:symbol val="none"/>
          </c:marker>
          <c:cat>
            <c:strRef>
              <c:f>NGDP_RPCH!$AF$1:$AW$1</c:f>
              <c:strCache>
                <c:ptCount val="1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 (Proj)</c:v>
                </c:pt>
                <c:pt idx="16">
                  <c:v>2026 (Proj)</c:v>
                </c:pt>
                <c:pt idx="17">
                  <c:v>2027 (Proj)</c:v>
                </c:pt>
              </c:strCache>
            </c:strRef>
          </c:cat>
          <c:val>
            <c:numRef>
              <c:f>NGDP_RPCH!$AF$220:$AW$220</c:f>
              <c:numCache>
                <c:formatCode>General</c:formatCode>
                <c:ptCount val="18"/>
                <c:pt idx="0">
                  <c:v>9.1999999999999993</c:v>
                </c:pt>
                <c:pt idx="1">
                  <c:v>7.5</c:v>
                </c:pt>
                <c:pt idx="2">
                  <c:v>7</c:v>
                </c:pt>
                <c:pt idx="3">
                  <c:v>6.9</c:v>
                </c:pt>
                <c:pt idx="4">
                  <c:v>6.9</c:v>
                </c:pt>
                <c:pt idx="5">
                  <c:v>6.8</c:v>
                </c:pt>
                <c:pt idx="6">
                  <c:v>6.8</c:v>
                </c:pt>
                <c:pt idx="7">
                  <c:v>6.6</c:v>
                </c:pt>
                <c:pt idx="8">
                  <c:v>6.4</c:v>
                </c:pt>
                <c:pt idx="9">
                  <c:v>5.4</c:v>
                </c:pt>
                <c:pt idx="10">
                  <c:v>-0.5</c:v>
                </c:pt>
                <c:pt idx="11">
                  <c:v>7.8</c:v>
                </c:pt>
                <c:pt idx="12">
                  <c:v>4.7</c:v>
                </c:pt>
                <c:pt idx="13">
                  <c:v>6.1</c:v>
                </c:pt>
                <c:pt idx="14">
                  <c:v>5.3</c:v>
                </c:pt>
                <c:pt idx="15">
                  <c:v>4.5</c:v>
                </c:pt>
                <c:pt idx="16">
                  <c:v>4.5999999999999996</c:v>
                </c:pt>
                <c:pt idx="17">
                  <c:v>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F1BB-43D8-AF2C-1D07AFF066DF}"/>
            </c:ext>
          </c:extLst>
        </c:ser>
        <c:ser>
          <c:idx val="3"/>
          <c:order val="3"/>
          <c:tx>
            <c:strRef>
              <c:f>NGDP_RPCH!$A$222</c:f>
              <c:strCache>
                <c:ptCount val="1"/>
                <c:pt idx="0">
                  <c:v>Emerging market and developing economies</c:v>
                </c:pt>
              </c:strCache>
            </c:strRef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NGDP_RPCH!$AF$1:$AW$1</c:f>
              <c:strCache>
                <c:ptCount val="1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 (Proj)</c:v>
                </c:pt>
                <c:pt idx="16">
                  <c:v>2026 (Proj)</c:v>
                </c:pt>
                <c:pt idx="17">
                  <c:v>2027 (Proj)</c:v>
                </c:pt>
              </c:strCache>
            </c:strRef>
          </c:cat>
          <c:val>
            <c:numRef>
              <c:f>NGDP_RPCH!$AF$222:$AW$222</c:f>
              <c:numCache>
                <c:formatCode>General</c:formatCode>
                <c:ptCount val="18"/>
                <c:pt idx="0">
                  <c:v>7.2</c:v>
                </c:pt>
                <c:pt idx="1">
                  <c:v>6.1</c:v>
                </c:pt>
                <c:pt idx="2">
                  <c:v>5.3</c:v>
                </c:pt>
                <c:pt idx="3">
                  <c:v>4.9000000000000004</c:v>
                </c:pt>
                <c:pt idx="4">
                  <c:v>4.7</c:v>
                </c:pt>
                <c:pt idx="5">
                  <c:v>4.3</c:v>
                </c:pt>
                <c:pt idx="6">
                  <c:v>4.4000000000000004</c:v>
                </c:pt>
                <c:pt idx="7">
                  <c:v>4.8</c:v>
                </c:pt>
                <c:pt idx="8">
                  <c:v>4.7</c:v>
                </c:pt>
                <c:pt idx="9">
                  <c:v>3.7</c:v>
                </c:pt>
                <c:pt idx="10">
                  <c:v>-1.7</c:v>
                </c:pt>
                <c:pt idx="11">
                  <c:v>7</c:v>
                </c:pt>
                <c:pt idx="12">
                  <c:v>4.0999999999999996</c:v>
                </c:pt>
                <c:pt idx="13">
                  <c:v>4.7</c:v>
                </c:pt>
                <c:pt idx="14">
                  <c:v>4.3</c:v>
                </c:pt>
                <c:pt idx="15">
                  <c:v>3.7</c:v>
                </c:pt>
                <c:pt idx="16">
                  <c:v>3.9</c:v>
                </c:pt>
                <c:pt idx="17">
                  <c:v>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F1BB-43D8-AF2C-1D07AFF066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3820160"/>
        <c:axId val="1673820992"/>
      </c:lineChart>
      <c:catAx>
        <c:axId val="167382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3820992"/>
        <c:crosses val="autoZero"/>
        <c:auto val="1"/>
        <c:lblAlgn val="ctr"/>
        <c:lblOffset val="100"/>
        <c:noMultiLvlLbl val="0"/>
      </c:catAx>
      <c:valAx>
        <c:axId val="1673820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200"/>
                  <a:t>%</a:t>
                </a:r>
              </a:p>
            </c:rich>
          </c:tx>
          <c:layout>
            <c:manualLayout>
              <c:xMode val="edge"/>
              <c:yMode val="edge"/>
              <c:x val="9.6899224806201549E-3"/>
              <c:y val="3.754619958219508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382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7607162879809022"/>
          <c:y val="0.16057466728998418"/>
          <c:w val="0.63257543388471793"/>
          <c:h val="0.122141225853261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094025940151875E-2"/>
          <c:y val="0.11595155784297605"/>
          <c:w val="0.86429979140494007"/>
          <c:h val="0.6547542116630670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'Trade Data - 1990 to 2025'!$A$9</c:f>
              <c:strCache>
                <c:ptCount val="1"/>
                <c:pt idx="0">
                  <c:v>Exports (lhs)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'Trade Data - 1990 to 2025'!$C$5:$AK$5</c:f>
              <c:numCache>
                <c:formatCode>General</c:formatCod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</c:numCache>
            </c:numRef>
          </c:cat>
          <c:val>
            <c:numRef>
              <c:f>'Trade Data - 1990 to 2025'!$C$9:$AK$9</c:f>
              <c:numCache>
                <c:formatCode>_(* #,##0.0_);_(* \(#,##0.0\);_(* "-"??_);_(@_)</c:formatCode>
                <c:ptCount val="35"/>
                <c:pt idx="0">
                  <c:v>1121</c:v>
                </c:pt>
                <c:pt idx="1">
                  <c:v>1411</c:v>
                </c:pt>
                <c:pt idx="2">
                  <c:v>1882</c:v>
                </c:pt>
                <c:pt idx="3">
                  <c:v>2547</c:v>
                </c:pt>
                <c:pt idx="4">
                  <c:v>2682</c:v>
                </c:pt>
                <c:pt idx="5">
                  <c:v>3420</c:v>
                </c:pt>
                <c:pt idx="6">
                  <c:v>3334</c:v>
                </c:pt>
                <c:pt idx="7">
                  <c:v>3079</c:v>
                </c:pt>
                <c:pt idx="8">
                  <c:v>3707</c:v>
                </c:pt>
                <c:pt idx="9">
                  <c:v>5006</c:v>
                </c:pt>
                <c:pt idx="10">
                  <c:v>5813</c:v>
                </c:pt>
                <c:pt idx="11">
                  <c:v>6105</c:v>
                </c:pt>
                <c:pt idx="12">
                  <c:v>6387</c:v>
                </c:pt>
                <c:pt idx="13">
                  <c:v>7842</c:v>
                </c:pt>
                <c:pt idx="14">
                  <c:v>8437</c:v>
                </c:pt>
                <c:pt idx="15">
                  <c:v>10291</c:v>
                </c:pt>
                <c:pt idx="16">
                  <c:v>12851</c:v>
                </c:pt>
                <c:pt idx="17">
                  <c:v>14079</c:v>
                </c:pt>
                <c:pt idx="18">
                  <c:v>15675</c:v>
                </c:pt>
                <c:pt idx="19">
                  <c:v>12101</c:v>
                </c:pt>
                <c:pt idx="20">
                  <c:v>15623</c:v>
                </c:pt>
                <c:pt idx="21">
                  <c:v>16396</c:v>
                </c:pt>
                <c:pt idx="22">
                  <c:v>13196</c:v>
                </c:pt>
                <c:pt idx="23">
                  <c:v>13357</c:v>
                </c:pt>
                <c:pt idx="24">
                  <c:v>21646</c:v>
                </c:pt>
                <c:pt idx="25">
                  <c:v>23303.124</c:v>
                </c:pt>
                <c:pt idx="26">
                  <c:v>22710.137999999999</c:v>
                </c:pt>
                <c:pt idx="27">
                  <c:v>30320.21</c:v>
                </c:pt>
                <c:pt idx="28">
                  <c:v>32364.402000000002</c:v>
                </c:pt>
                <c:pt idx="29">
                  <c:v>37082.572999999997</c:v>
                </c:pt>
                <c:pt idx="30">
                  <c:v>31390.845999999998</c:v>
                </c:pt>
                <c:pt idx="31">
                  <c:v>38043.52422057587</c:v>
                </c:pt>
                <c:pt idx="32">
                  <c:v>51434.646375308716</c:v>
                </c:pt>
                <c:pt idx="33">
                  <c:v>46082.946471769668</c:v>
                </c:pt>
                <c:pt idx="34">
                  <c:v>51663.56766836661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B4-4527-A3E6-652504F6FCDB}"/>
            </c:ext>
          </c:extLst>
        </c:ser>
        <c:ser>
          <c:idx val="3"/>
          <c:order val="1"/>
          <c:tx>
            <c:strRef>
              <c:f>'Trade Data - 1990 to 2025'!$A$10</c:f>
              <c:strCache>
                <c:ptCount val="1"/>
                <c:pt idx="0">
                  <c:v>Imports (lhs)</c:v>
                </c:pt>
              </c:strCache>
            </c:strRef>
          </c:tx>
          <c:spPr>
            <a:solidFill>
              <a:srgbClr val="FF6699"/>
            </a:solidFill>
            <a:ln>
              <a:noFill/>
            </a:ln>
            <a:effectLst/>
          </c:spPr>
          <c:invertIfNegative val="0"/>
          <c:cat>
            <c:numRef>
              <c:f>'Trade Data - 1990 to 2025'!$C$5:$AK$5</c:f>
              <c:numCache>
                <c:formatCode>General</c:formatCod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</c:numCache>
            </c:numRef>
          </c:cat>
          <c:val>
            <c:numRef>
              <c:f>'Trade Data - 1990 to 2025'!$C$10:$AK$10</c:f>
              <c:numCache>
                <c:formatCode>_(* #,##0.0_);_(* \(#,##0.0\);_(* "-"??_);_(@_)</c:formatCode>
                <c:ptCount val="35"/>
                <c:pt idx="0">
                  <c:v>1057</c:v>
                </c:pt>
                <c:pt idx="1">
                  <c:v>1336</c:v>
                </c:pt>
                <c:pt idx="2">
                  <c:v>1275</c:v>
                </c:pt>
                <c:pt idx="3">
                  <c:v>1110</c:v>
                </c:pt>
                <c:pt idx="4">
                  <c:v>1336</c:v>
                </c:pt>
                <c:pt idx="5">
                  <c:v>1620</c:v>
                </c:pt>
                <c:pt idx="6">
                  <c:v>1996</c:v>
                </c:pt>
                <c:pt idx="7">
                  <c:v>2129</c:v>
                </c:pt>
                <c:pt idx="8">
                  <c:v>2231</c:v>
                </c:pt>
                <c:pt idx="9">
                  <c:v>2760</c:v>
                </c:pt>
                <c:pt idx="10">
                  <c:v>2779</c:v>
                </c:pt>
                <c:pt idx="11">
                  <c:v>3165</c:v>
                </c:pt>
                <c:pt idx="12">
                  <c:v>4197</c:v>
                </c:pt>
                <c:pt idx="13">
                  <c:v>4231</c:v>
                </c:pt>
                <c:pt idx="14">
                  <c:v>4703</c:v>
                </c:pt>
                <c:pt idx="15">
                  <c:v>4732</c:v>
                </c:pt>
                <c:pt idx="16">
                  <c:v>6084</c:v>
                </c:pt>
                <c:pt idx="17">
                  <c:v>7797</c:v>
                </c:pt>
                <c:pt idx="18">
                  <c:v>8479</c:v>
                </c:pt>
                <c:pt idx="19">
                  <c:v>7909</c:v>
                </c:pt>
                <c:pt idx="20">
                  <c:v>9597</c:v>
                </c:pt>
                <c:pt idx="21">
                  <c:v>10053</c:v>
                </c:pt>
                <c:pt idx="22">
                  <c:v>9932</c:v>
                </c:pt>
                <c:pt idx="23">
                  <c:v>12162</c:v>
                </c:pt>
                <c:pt idx="24">
                  <c:v>9866</c:v>
                </c:pt>
                <c:pt idx="25">
                  <c:v>7854.6979170332061</c:v>
                </c:pt>
                <c:pt idx="26">
                  <c:v>7283.0824786721005</c:v>
                </c:pt>
                <c:pt idx="27">
                  <c:v>10525.786345933642</c:v>
                </c:pt>
                <c:pt idx="28">
                  <c:v>12565.900209453266</c:v>
                </c:pt>
                <c:pt idx="29">
                  <c:v>14306.444329620255</c:v>
                </c:pt>
                <c:pt idx="30">
                  <c:v>12399.245483926572</c:v>
                </c:pt>
                <c:pt idx="31">
                  <c:v>15326.632356140351</c:v>
                </c:pt>
                <c:pt idx="32">
                  <c:v>20691.517</c:v>
                </c:pt>
                <c:pt idx="33">
                  <c:v>19391.063318395885</c:v>
                </c:pt>
                <c:pt idx="34">
                  <c:v>18048.338301716754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B4-4527-A3E6-652504F6F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18207792"/>
        <c:axId val="1418208208"/>
      </c:barChart>
      <c:lineChart>
        <c:grouping val="standard"/>
        <c:varyColors val="0"/>
        <c:ser>
          <c:idx val="1"/>
          <c:order val="2"/>
          <c:tx>
            <c:strRef>
              <c:f>'Trade Data - 1990 to 2025'!$A$8</c:f>
              <c:strCache>
                <c:ptCount val="1"/>
                <c:pt idx="0">
                  <c:v>Trade Balance (lhs)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'Trade Data - 1990 to 2025'!$S$40:$BB$40</c:f>
              <c:numCache>
                <c:formatCode>General</c:formatCode>
                <c:ptCount val="3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</c:numCache>
            </c:numRef>
          </c:cat>
          <c:val>
            <c:numRef>
              <c:f>'Trade Data - 1990 to 2025'!$C$8:$AK$8</c:f>
              <c:numCache>
                <c:formatCode>_(* #,##0.0_);_(* \(#,##0.0\);_(* "-"??_);_(@_)</c:formatCode>
                <c:ptCount val="35"/>
                <c:pt idx="0">
                  <c:v>64</c:v>
                </c:pt>
                <c:pt idx="1">
                  <c:v>75</c:v>
                </c:pt>
                <c:pt idx="2">
                  <c:v>607</c:v>
                </c:pt>
                <c:pt idx="3">
                  <c:v>1437</c:v>
                </c:pt>
                <c:pt idx="4">
                  <c:v>1346</c:v>
                </c:pt>
                <c:pt idx="5">
                  <c:v>1800</c:v>
                </c:pt>
                <c:pt idx="6">
                  <c:v>1338</c:v>
                </c:pt>
                <c:pt idx="7">
                  <c:v>950</c:v>
                </c:pt>
                <c:pt idx="8">
                  <c:v>1476</c:v>
                </c:pt>
                <c:pt idx="9">
                  <c:v>2246</c:v>
                </c:pt>
                <c:pt idx="10">
                  <c:v>3034</c:v>
                </c:pt>
                <c:pt idx="11">
                  <c:v>2940</c:v>
                </c:pt>
                <c:pt idx="12">
                  <c:v>2190</c:v>
                </c:pt>
                <c:pt idx="13">
                  <c:v>3611</c:v>
                </c:pt>
                <c:pt idx="14">
                  <c:v>3734</c:v>
                </c:pt>
                <c:pt idx="15">
                  <c:v>5559</c:v>
                </c:pt>
                <c:pt idx="16">
                  <c:v>6767</c:v>
                </c:pt>
                <c:pt idx="17">
                  <c:v>6282</c:v>
                </c:pt>
                <c:pt idx="18">
                  <c:v>7196</c:v>
                </c:pt>
                <c:pt idx="19">
                  <c:v>4192</c:v>
                </c:pt>
                <c:pt idx="20">
                  <c:v>6026</c:v>
                </c:pt>
                <c:pt idx="21">
                  <c:v>6343</c:v>
                </c:pt>
                <c:pt idx="22">
                  <c:v>3263</c:v>
                </c:pt>
                <c:pt idx="23">
                  <c:v>1195</c:v>
                </c:pt>
                <c:pt idx="24">
                  <c:v>11780</c:v>
                </c:pt>
                <c:pt idx="25">
                  <c:v>15448.426082966795</c:v>
                </c:pt>
                <c:pt idx="26">
                  <c:v>15427.055521327899</c:v>
                </c:pt>
                <c:pt idx="27">
                  <c:v>19794.423654066355</c:v>
                </c:pt>
                <c:pt idx="28">
                  <c:v>19798.501790546736</c:v>
                </c:pt>
                <c:pt idx="29">
                  <c:v>22776.128670379741</c:v>
                </c:pt>
                <c:pt idx="30">
                  <c:v>18991.600516073428</c:v>
                </c:pt>
                <c:pt idx="31">
                  <c:v>22716.891864435518</c:v>
                </c:pt>
                <c:pt idx="32">
                  <c:v>30743.129375308716</c:v>
                </c:pt>
                <c:pt idx="33">
                  <c:v>26691.883153373783</c:v>
                </c:pt>
                <c:pt idx="34">
                  <c:v>33615.229366649859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9B4-4527-A3E6-652504F6F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8207792"/>
        <c:axId val="1418208208"/>
      </c:lineChart>
      <c:lineChart>
        <c:grouping val="standard"/>
        <c:varyColors val="0"/>
        <c:ser>
          <c:idx val="0"/>
          <c:order val="3"/>
          <c:tx>
            <c:strRef>
              <c:f>'Trade Data - 1990 to 2025'!$C$42</c:f>
              <c:strCache>
                <c:ptCount val="1"/>
                <c:pt idx="0">
                  <c:v>PGK/USD (rhs)</c:v>
                </c:pt>
              </c:strCache>
            </c:strRef>
          </c:tx>
          <c:spPr>
            <a:ln w="19050" cap="rnd">
              <a:solidFill>
                <a:srgbClr val="99CC00"/>
              </a:solidFill>
              <a:round/>
            </a:ln>
            <a:effectLst/>
          </c:spPr>
          <c:marker>
            <c:symbol val="none"/>
          </c:marker>
          <c:cat>
            <c:numRef>
              <c:f>'Trade Data - 1990 to 2025'!$S$40:$BA$40</c:f>
              <c:numCache>
                <c:formatCode>General</c:formatCod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</c:numCache>
            </c:numRef>
          </c:cat>
          <c:val>
            <c:numRef>
              <c:f>'Trade Data - 1990 to 2025'!$S$42:$BA$42</c:f>
              <c:numCache>
                <c:formatCode>General</c:formatCode>
                <c:ptCount val="35"/>
                <c:pt idx="0">
                  <c:v>1.0510999999999999</c:v>
                </c:pt>
                <c:pt idx="1">
                  <c:v>1.0498000000000001</c:v>
                </c:pt>
                <c:pt idx="2">
                  <c:v>1.0126999999999999</c:v>
                </c:pt>
                <c:pt idx="3">
                  <c:v>1.0189999999999999</c:v>
                </c:pt>
                <c:pt idx="4">
                  <c:v>0.84850000000000003</c:v>
                </c:pt>
                <c:pt idx="5">
                  <c:v>0.75449999999999995</c:v>
                </c:pt>
                <c:pt idx="6">
                  <c:v>0.75529999999999997</c:v>
                </c:pt>
                <c:pt idx="7">
                  <c:v>0.69710000000000005</c:v>
                </c:pt>
                <c:pt idx="8">
                  <c:v>0.47699999999999998</c:v>
                </c:pt>
                <c:pt idx="9">
                  <c:v>0.371</c:v>
                </c:pt>
                <c:pt idx="10">
                  <c:v>0.32550000000000001</c:v>
                </c:pt>
                <c:pt idx="11">
                  <c:v>0.26250000000000001</c:v>
                </c:pt>
                <c:pt idx="12">
                  <c:v>0.24879999999999999</c:v>
                </c:pt>
                <c:pt idx="13">
                  <c:v>0.3</c:v>
                </c:pt>
                <c:pt idx="14">
                  <c:v>0.32</c:v>
                </c:pt>
                <c:pt idx="15">
                  <c:v>0.32300000000000001</c:v>
                </c:pt>
                <c:pt idx="16">
                  <c:v>0.33</c:v>
                </c:pt>
                <c:pt idx="17">
                  <c:v>0.35249999999999998</c:v>
                </c:pt>
                <c:pt idx="18">
                  <c:v>0.3735</c:v>
                </c:pt>
                <c:pt idx="19">
                  <c:v>0.37</c:v>
                </c:pt>
                <c:pt idx="20">
                  <c:v>0.3785</c:v>
                </c:pt>
                <c:pt idx="21">
                  <c:v>0.46650000000000003</c:v>
                </c:pt>
                <c:pt idx="22">
                  <c:v>0.47549999999999998</c:v>
                </c:pt>
                <c:pt idx="23">
                  <c:v>0.41299999999999998</c:v>
                </c:pt>
                <c:pt idx="24">
                  <c:v>0.38550000000000001</c:v>
                </c:pt>
                <c:pt idx="25">
                  <c:v>0.33250000000000002</c:v>
                </c:pt>
                <c:pt idx="26">
                  <c:v>0.315</c:v>
                </c:pt>
                <c:pt idx="27">
                  <c:v>0.3095</c:v>
                </c:pt>
                <c:pt idx="28">
                  <c:v>0.29699999999999999</c:v>
                </c:pt>
                <c:pt idx="29">
                  <c:v>0.29349999999999998</c:v>
                </c:pt>
                <c:pt idx="30">
                  <c:v>0.28499999999999998</c:v>
                </c:pt>
                <c:pt idx="31">
                  <c:v>0.28499999999999998</c:v>
                </c:pt>
                <c:pt idx="32">
                  <c:v>0.28399999999999997</c:v>
                </c:pt>
                <c:pt idx="33">
                  <c:v>0.26950000000000002</c:v>
                </c:pt>
                <c:pt idx="34">
                  <c:v>0.25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9B4-4527-A3E6-652504F6F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7289344"/>
        <c:axId val="1657294336"/>
      </c:lineChart>
      <c:catAx>
        <c:axId val="141820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8208208"/>
        <c:crosses val="autoZero"/>
        <c:auto val="1"/>
        <c:lblAlgn val="ctr"/>
        <c:lblOffset val="100"/>
        <c:noMultiLvlLbl val="0"/>
      </c:catAx>
      <c:valAx>
        <c:axId val="141820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8207792"/>
        <c:crosses val="autoZero"/>
        <c:crossBetween val="between"/>
        <c:majorUnit val="10000"/>
      </c:valAx>
      <c:valAx>
        <c:axId val="1657294336"/>
        <c:scaling>
          <c:orientation val="minMax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7289344"/>
        <c:crosses val="max"/>
        <c:crossBetween val="between"/>
      </c:valAx>
      <c:catAx>
        <c:axId val="1657289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572943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9884689413823273E-2"/>
          <c:y val="0.91748348623853215"/>
          <c:w val="0.9337539807524059"/>
          <c:h val="3.93236697247706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85000"/>
          <a:alpha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750798285647361E-2"/>
          <c:y val="0.16050002059991808"/>
          <c:w val="0.90922404021537717"/>
          <c:h val="0.72930156583612649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650944"/>
        <c:axId val="84651424"/>
      </c:lineChart>
      <c:catAx>
        <c:axId val="84650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84651424"/>
        <c:crosses val="autoZero"/>
        <c:auto val="1"/>
        <c:lblAlgn val="ctr"/>
        <c:lblOffset val="100"/>
        <c:tickLblSkip val="4"/>
        <c:noMultiLvlLbl val="0"/>
      </c:catAx>
      <c:valAx>
        <c:axId val="84651424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846509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9.0919888214114827E-2"/>
          <c:y val="0.16448017796494016"/>
          <c:w val="0.61744968176836168"/>
          <c:h val="5.66982303760430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aseline="0" dirty="0" smtClean="0"/>
              <a:t>PNG's </a:t>
            </a:r>
            <a:r>
              <a:rPr lang="en-US" sz="1600" baseline="0" dirty="0"/>
              <a:t>Gross Domestic Product Trend</a:t>
            </a:r>
          </a:p>
          <a:p>
            <a:pPr algn="ctr">
              <a:defRPr sz="1600"/>
            </a:pPr>
            <a:r>
              <a:rPr lang="en-US" sz="1600" baseline="0" dirty="0"/>
              <a:t>(1987-2024)</a:t>
            </a:r>
            <a:endParaRPr lang="en-US" sz="1600" dirty="0"/>
          </a:p>
        </c:rich>
      </c:tx>
      <c:layout>
        <c:manualLayout>
          <c:xMode val="edge"/>
          <c:yMode val="edge"/>
          <c:x val="0.2159005290602278"/>
          <c:y val="2.58572611533926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440817932824909E-2"/>
          <c:y val="0.21748464552298855"/>
          <c:w val="0.80275431864850022"/>
          <c:h val="0.56366219272758133"/>
        </c:manualLayout>
      </c:layout>
      <c:areaChart>
        <c:grouping val="standard"/>
        <c:varyColors val="0"/>
        <c:ser>
          <c:idx val="1"/>
          <c:order val="1"/>
          <c:tx>
            <c:v>Nominal GDP</c:v>
          </c:tx>
          <c:spPr>
            <a:solidFill>
              <a:schemeClr val="accent1"/>
            </a:solidFill>
            <a:ln w="25400">
              <a:noFill/>
            </a:ln>
            <a:effectLst/>
          </c:spPr>
          <c:cat>
            <c:strRef>
              <c:f>'Real sector'!$A$11:$A$48</c:f>
              <c:strCache>
                <c:ptCount val="38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  <c:pt idx="33">
                  <c:v>2020</c:v>
                </c:pt>
                <c:pt idx="34">
                  <c:v>2021</c:v>
                </c:pt>
                <c:pt idx="35">
                  <c:v>2022</c:v>
                </c:pt>
                <c:pt idx="36">
                  <c:v>2023</c:v>
                </c:pt>
                <c:pt idx="37">
                  <c:v>Est. 2024</c:v>
                </c:pt>
              </c:strCache>
            </c:strRef>
          </c:cat>
          <c:val>
            <c:numRef>
              <c:f>'Real sector'!$C$11:$C$48</c:f>
              <c:numCache>
                <c:formatCode>General</c:formatCode>
                <c:ptCount val="38"/>
                <c:pt idx="0">
                  <c:v>4215.9392277113493</c:v>
                </c:pt>
                <c:pt idx="1">
                  <c:v>4681.9316696756605</c:v>
                </c:pt>
                <c:pt idx="2">
                  <c:v>4498.4886861828945</c:v>
                </c:pt>
                <c:pt idx="3">
                  <c:v>4543.3893842358748</c:v>
                </c:pt>
                <c:pt idx="4">
                  <c:v>5325.3114088821703</c:v>
                </c:pt>
                <c:pt idx="5">
                  <c:v>6237.3568380833185</c:v>
                </c:pt>
                <c:pt idx="6">
                  <c:v>7188.8380777454722</c:v>
                </c:pt>
                <c:pt idx="7">
                  <c:v>8168.2345540260894</c:v>
                </c:pt>
                <c:pt idx="8">
                  <c:v>9149.5511259471295</c:v>
                </c:pt>
                <c:pt idx="9">
                  <c:v>10035.749113834885</c:v>
                </c:pt>
                <c:pt idx="10">
                  <c:v>10456.545458416922</c:v>
                </c:pt>
                <c:pt idx="11">
                  <c:v>11525.891030468147</c:v>
                </c:pt>
                <c:pt idx="12">
                  <c:v>13039.369494115785</c:v>
                </c:pt>
                <c:pt idx="13">
                  <c:v>14379.743950796013</c:v>
                </c:pt>
                <c:pt idx="14">
                  <c:v>15355.300235795785</c:v>
                </c:pt>
                <c:pt idx="15">
                  <c:v>17086.783404463811</c:v>
                </c:pt>
                <c:pt idx="16">
                  <c:v>19557.946493688818</c:v>
                </c:pt>
                <c:pt idx="17">
                  <c:v>20234.115558447174</c:v>
                </c:pt>
                <c:pt idx="18">
                  <c:v>22766.130909507137</c:v>
                </c:pt>
                <c:pt idx="19">
                  <c:v>25538.74901427863</c:v>
                </c:pt>
                <c:pt idx="20">
                  <c:v>28304.313372545606</c:v>
                </c:pt>
                <c:pt idx="21">
                  <c:v>31512.43757926899</c:v>
                </c:pt>
                <c:pt idx="22">
                  <c:v>32013.264146808102</c:v>
                </c:pt>
                <c:pt idx="23">
                  <c:v>38752.078673845805</c:v>
                </c:pt>
                <c:pt idx="24">
                  <c:v>42642.222785366299</c:v>
                </c:pt>
                <c:pt idx="25">
                  <c:v>44371.635611725433</c:v>
                </c:pt>
                <c:pt idx="26">
                  <c:v>47721.285862370263</c:v>
                </c:pt>
                <c:pt idx="27">
                  <c:v>57130.773996167911</c:v>
                </c:pt>
                <c:pt idx="28">
                  <c:v>60139.423724627697</c:v>
                </c:pt>
                <c:pt idx="29">
                  <c:v>65038.16350455521</c:v>
                </c:pt>
                <c:pt idx="30">
                  <c:v>72521.646086312743</c:v>
                </c:pt>
                <c:pt idx="31">
                  <c:v>79404.670711350467</c:v>
                </c:pt>
                <c:pt idx="32">
                  <c:v>83843.686236293826</c:v>
                </c:pt>
                <c:pt idx="33">
                  <c:v>82515.0095004795</c:v>
                </c:pt>
                <c:pt idx="34">
                  <c:v>91611.979103495949</c:v>
                </c:pt>
                <c:pt idx="35">
                  <c:v>111394.84159885213</c:v>
                </c:pt>
                <c:pt idx="36">
                  <c:v>110619.12866140355</c:v>
                </c:pt>
                <c:pt idx="37">
                  <c:v>124298.1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22-4AD0-9D87-2293A9B666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1451232"/>
        <c:axId val="1411451648"/>
      </c:areaChart>
      <c:barChart>
        <c:barDir val="col"/>
        <c:grouping val="clustered"/>
        <c:varyColors val="0"/>
        <c:ser>
          <c:idx val="0"/>
          <c:order val="0"/>
          <c:tx>
            <c:v>Real GDP</c:v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'Real sector'!$A$11:$A$48</c:f>
              <c:strCache>
                <c:ptCount val="38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  <c:pt idx="33">
                  <c:v>2020</c:v>
                </c:pt>
                <c:pt idx="34">
                  <c:v>2021</c:v>
                </c:pt>
                <c:pt idx="35">
                  <c:v>2022</c:v>
                </c:pt>
                <c:pt idx="36">
                  <c:v>2023</c:v>
                </c:pt>
                <c:pt idx="37">
                  <c:v>Est. 2024</c:v>
                </c:pt>
              </c:strCache>
            </c:strRef>
          </c:cat>
          <c:val>
            <c:numRef>
              <c:f>'Real sector'!$B$11:$B$48</c:f>
              <c:numCache>
                <c:formatCode>General</c:formatCode>
                <c:ptCount val="38"/>
                <c:pt idx="0">
                  <c:v>9057.598740755082</c:v>
                </c:pt>
                <c:pt idx="1">
                  <c:v>9321.1214770588667</c:v>
                </c:pt>
                <c:pt idx="2">
                  <c:v>9200.5456063472066</c:v>
                </c:pt>
                <c:pt idx="3">
                  <c:v>8912.3768587344348</c:v>
                </c:pt>
                <c:pt idx="4">
                  <c:v>9765.1288500253831</c:v>
                </c:pt>
                <c:pt idx="5">
                  <c:v>11115.351100353115</c:v>
                </c:pt>
                <c:pt idx="6">
                  <c:v>12597.524303535116</c:v>
                </c:pt>
                <c:pt idx="7">
                  <c:v>29322.307577813663</c:v>
                </c:pt>
                <c:pt idx="8">
                  <c:v>28311.821114145197</c:v>
                </c:pt>
                <c:pt idx="9">
                  <c:v>30179.988771366407</c:v>
                </c:pt>
                <c:pt idx="10">
                  <c:v>28265.562446765252</c:v>
                </c:pt>
                <c:pt idx="11">
                  <c:v>29588.863669355473</c:v>
                </c:pt>
                <c:pt idx="12">
                  <c:v>30137.900967438749</c:v>
                </c:pt>
                <c:pt idx="13">
                  <c:v>29386.387207217023</c:v>
                </c:pt>
                <c:pt idx="14">
                  <c:v>29350.366113765427</c:v>
                </c:pt>
                <c:pt idx="15">
                  <c:v>29303.728276980728</c:v>
                </c:pt>
                <c:pt idx="16">
                  <c:v>31954.501585613463</c:v>
                </c:pt>
                <c:pt idx="17">
                  <c:v>32139.157085728493</c:v>
                </c:pt>
                <c:pt idx="18">
                  <c:v>33505.68362046063</c:v>
                </c:pt>
                <c:pt idx="19">
                  <c:v>34355.402256513553</c:v>
                </c:pt>
                <c:pt idx="20">
                  <c:v>37040.341994368879</c:v>
                </c:pt>
                <c:pt idx="21">
                  <c:v>36930.533049838858</c:v>
                </c:pt>
                <c:pt idx="22">
                  <c:v>39441.964878400941</c:v>
                </c:pt>
                <c:pt idx="23">
                  <c:v>43436.826188361469</c:v>
                </c:pt>
                <c:pt idx="24">
                  <c:v>43917.907975448536</c:v>
                </c:pt>
                <c:pt idx="25">
                  <c:v>45963.217491127696</c:v>
                </c:pt>
                <c:pt idx="26">
                  <c:v>47721.285862370263</c:v>
                </c:pt>
                <c:pt idx="27">
                  <c:v>54184.547357798678</c:v>
                </c:pt>
                <c:pt idx="28">
                  <c:v>59323.165220318602</c:v>
                </c:pt>
                <c:pt idx="29">
                  <c:v>61742.22961265652</c:v>
                </c:pt>
                <c:pt idx="30">
                  <c:v>63926.570280665728</c:v>
                </c:pt>
                <c:pt idx="31">
                  <c:v>62896.298057895656</c:v>
                </c:pt>
                <c:pt idx="32">
                  <c:v>65714.375901015723</c:v>
                </c:pt>
                <c:pt idx="33">
                  <c:v>63632.917703264764</c:v>
                </c:pt>
                <c:pt idx="34">
                  <c:v>63307.528586975553</c:v>
                </c:pt>
                <c:pt idx="35">
                  <c:v>66920.859034243971</c:v>
                </c:pt>
                <c:pt idx="36">
                  <c:v>68952.399999999994</c:v>
                </c:pt>
                <c:pt idx="37">
                  <c:v>72316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22-4AD0-9D87-2293A9B666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1451232"/>
        <c:axId val="1411451648"/>
      </c:barChart>
      <c:lineChart>
        <c:grouping val="standard"/>
        <c:varyColors val="0"/>
        <c:ser>
          <c:idx val="3"/>
          <c:order val="2"/>
          <c:tx>
            <c:v>10 Yr MovAvg Real-GDP Growth</c:v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'Real sector'!$A$11:$A$48</c:f>
              <c:strCache>
                <c:ptCount val="38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  <c:pt idx="33">
                  <c:v>2020</c:v>
                </c:pt>
                <c:pt idx="34">
                  <c:v>2021</c:v>
                </c:pt>
                <c:pt idx="35">
                  <c:v>2022</c:v>
                </c:pt>
                <c:pt idx="36">
                  <c:v>2023</c:v>
                </c:pt>
                <c:pt idx="37">
                  <c:v>Est. 2024</c:v>
                </c:pt>
              </c:strCache>
            </c:strRef>
          </c:cat>
          <c:val>
            <c:numRef>
              <c:f>'Real sector'!$E$11:$E$48</c:f>
              <c:numCache>
                <c:formatCode>General</c:formatCode>
                <c:ptCount val="38"/>
                <c:pt idx="0">
                  <c:v>3.3217131300198504</c:v>
                </c:pt>
                <c:pt idx="1">
                  <c:v>3.0215163149726565</c:v>
                </c:pt>
                <c:pt idx="2">
                  <c:v>2.5837432373889802</c:v>
                </c:pt>
                <c:pt idx="3">
                  <c:v>2.3805537695576131</c:v>
                </c:pt>
                <c:pt idx="4">
                  <c:v>3.2209963584803201</c:v>
                </c:pt>
                <c:pt idx="5">
                  <c:v>4.4018127839415913</c:v>
                </c:pt>
                <c:pt idx="6">
                  <c:v>5.1077650200879878</c:v>
                </c:pt>
                <c:pt idx="7">
                  <c:v>5.1103558763737746</c:v>
                </c:pt>
                <c:pt idx="8">
                  <c:v>4.8885943116195563</c:v>
                </c:pt>
                <c:pt idx="9">
                  <c:v>5.1580234162918961</c:v>
                </c:pt>
                <c:pt idx="10">
                  <c:v>4.0716915034013486</c:v>
                </c:pt>
                <c:pt idx="11">
                  <c:v>4.2458266656113661</c:v>
                </c:pt>
                <c:pt idx="12">
                  <c:v>4.150021507813463</c:v>
                </c:pt>
                <c:pt idx="13">
                  <c:v>4.040929984881358</c:v>
                </c:pt>
                <c:pt idx="14">
                  <c:v>4.3145214181181188</c:v>
                </c:pt>
                <c:pt idx="15">
                  <c:v>3.4302416598027281</c:v>
                </c:pt>
                <c:pt idx="16">
                  <c:v>2.9955942512795768</c:v>
                </c:pt>
                <c:pt idx="17">
                  <c:v>1.8359033113330192</c:v>
                </c:pt>
                <c:pt idx="18">
                  <c:v>1.3133492508728215</c:v>
                </c:pt>
                <c:pt idx="19">
                  <c:v>1.8571836888955773</c:v>
                </c:pt>
                <c:pt idx="20">
                  <c:v>1.9677879130356508</c:v>
                </c:pt>
                <c:pt idx="21">
                  <c:v>2.517506602164528</c:v>
                </c:pt>
                <c:pt idx="22">
                  <c:v>2.7101200766805396</c:v>
                </c:pt>
                <c:pt idx="23">
                  <c:v>3.4622019181242552</c:v>
                </c:pt>
                <c:pt idx="24">
                  <c:v>3.7895771191312688</c:v>
                </c:pt>
                <c:pt idx="25">
                  <c:v>4.2240950388620284</c:v>
                </c:pt>
                <c:pt idx="26">
                  <c:v>4.5862629137736342</c:v>
                </c:pt>
                <c:pt idx="27">
                  <c:v>4.9951641667778572</c:v>
                </c:pt>
                <c:pt idx="28">
                  <c:v>5.804771302699911</c:v>
                </c:pt>
                <c:pt idx="29">
                  <c:v>5.7889411483955353</c:v>
                </c:pt>
                <c:pt idx="30">
                  <c:v>5.8800134854966508</c:v>
                </c:pt>
                <c:pt idx="31">
                  <c:v>5.0230281395288578</c:v>
                </c:pt>
                <c:pt idx="32">
                  <c:v>5.4572983519972817</c:v>
                </c:pt>
                <c:pt idx="33">
                  <c:v>4.5511298682262202</c:v>
                </c:pt>
                <c:pt idx="34">
                  <c:v>3.5838746366831304</c:v>
                </c:pt>
                <c:pt idx="35">
                  <c:v>4.0020601386336887</c:v>
                </c:pt>
                <c:pt idx="36">
                  <c:v>3.8546616747807745</c:v>
                </c:pt>
                <c:pt idx="37">
                  <c:v>3.9504072709205178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722-4AD0-9D87-2293A9B666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7382160"/>
        <c:axId val="1337370928"/>
      </c:lineChart>
      <c:dateAx>
        <c:axId val="141145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1451648"/>
        <c:crosses val="autoZero"/>
        <c:auto val="1"/>
        <c:lblOffset val="100"/>
        <c:baseTimeUnit val="days"/>
        <c:majorUnit val="1"/>
        <c:majorTimeUnit val="days"/>
        <c:minorUnit val="1"/>
        <c:minorTimeUnit val="years"/>
      </c:dateAx>
      <c:valAx>
        <c:axId val="1411451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K'Million</a:t>
                </a:r>
              </a:p>
            </c:rich>
          </c:tx>
          <c:layout>
            <c:manualLayout>
              <c:xMode val="edge"/>
              <c:yMode val="edge"/>
              <c:x val="6.0459492140266021E-3"/>
              <c:y val="0.115331946382956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1451232"/>
        <c:crossesAt val="1"/>
        <c:crossBetween val="between"/>
      </c:valAx>
      <c:valAx>
        <c:axId val="1337370928"/>
        <c:scaling>
          <c:orientation val="minMax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%</a:t>
                </a:r>
              </a:p>
            </c:rich>
          </c:tx>
          <c:layout>
            <c:manualLayout>
              <c:xMode val="edge"/>
              <c:yMode val="edge"/>
              <c:x val="0.90856509471987101"/>
              <c:y val="0.12732555587742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7382160"/>
        <c:crosses val="max"/>
        <c:crossBetween val="between"/>
      </c:valAx>
      <c:catAx>
        <c:axId val="1337382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373709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970452605153495"/>
          <c:y val="0.92772203641768858"/>
          <c:w val="0.65625398699406834"/>
          <c:h val="6.27094690086816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750798285647361E-2"/>
          <c:y val="0.16050002059991808"/>
          <c:w val="0.90922404021537717"/>
          <c:h val="0.72930156583612649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650944"/>
        <c:axId val="84651424"/>
      </c:lineChart>
      <c:catAx>
        <c:axId val="84650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84651424"/>
        <c:crosses val="autoZero"/>
        <c:auto val="1"/>
        <c:lblAlgn val="ctr"/>
        <c:lblOffset val="100"/>
        <c:tickLblSkip val="4"/>
        <c:noMultiLvlLbl val="0"/>
      </c:catAx>
      <c:valAx>
        <c:axId val="84651424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846509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9.0919888214114827E-2"/>
          <c:y val="0.16448017796494016"/>
          <c:w val="0.61744968176836168"/>
          <c:h val="5.66982303760430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KP!$B$34</c:f>
              <c:strCache>
                <c:ptCount val="1"/>
                <c:pt idx="0">
                  <c:v>Fiscal Position (lhs)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KP!$G$4:$AU$4</c:f>
              <c:strCache>
                <c:ptCount val="41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  <c:pt idx="33">
                  <c:v>2017</c:v>
                </c:pt>
                <c:pt idx="34">
                  <c:v>2018</c:v>
                </c:pt>
                <c:pt idx="35">
                  <c:v>2019</c:v>
                </c:pt>
                <c:pt idx="36">
                  <c:v>2020</c:v>
                </c:pt>
                <c:pt idx="37">
                  <c:v>2021</c:v>
                </c:pt>
                <c:pt idx="38">
                  <c:v>2022</c:v>
                </c:pt>
                <c:pt idx="39">
                  <c:v>2023</c:v>
                </c:pt>
                <c:pt idx="40">
                  <c:v>2024 Est.</c:v>
                </c:pt>
              </c:strCache>
            </c:strRef>
          </c:cat>
          <c:val>
            <c:numRef>
              <c:f>KP!$G$34:$AU$34</c:f>
              <c:numCache>
                <c:formatCode>General</c:formatCode>
                <c:ptCount val="41"/>
                <c:pt idx="0">
                  <c:v>-17</c:v>
                </c:pt>
                <c:pt idx="1">
                  <c:v>-43</c:v>
                </c:pt>
                <c:pt idx="2">
                  <c:v>-70</c:v>
                </c:pt>
                <c:pt idx="3">
                  <c:v>-45</c:v>
                </c:pt>
                <c:pt idx="4">
                  <c:v>-30</c:v>
                </c:pt>
                <c:pt idx="5">
                  <c:v>-35</c:v>
                </c:pt>
                <c:pt idx="6">
                  <c:v>-100</c:v>
                </c:pt>
                <c:pt idx="7">
                  <c:v>-162</c:v>
                </c:pt>
                <c:pt idx="8">
                  <c:v>-233</c:v>
                </c:pt>
                <c:pt idx="9">
                  <c:v>-296</c:v>
                </c:pt>
                <c:pt idx="10">
                  <c:v>-154</c:v>
                </c:pt>
                <c:pt idx="11">
                  <c:v>-33</c:v>
                </c:pt>
                <c:pt idx="12">
                  <c:v>37</c:v>
                </c:pt>
                <c:pt idx="13">
                  <c:v>10</c:v>
                </c:pt>
                <c:pt idx="14">
                  <c:v>-122</c:v>
                </c:pt>
                <c:pt idx="15">
                  <c:v>-232</c:v>
                </c:pt>
                <c:pt idx="16">
                  <c:v>-230</c:v>
                </c:pt>
                <c:pt idx="17">
                  <c:v>-359</c:v>
                </c:pt>
                <c:pt idx="18">
                  <c:v>-488</c:v>
                </c:pt>
                <c:pt idx="19">
                  <c:v>-124</c:v>
                </c:pt>
                <c:pt idx="20">
                  <c:v>202</c:v>
                </c:pt>
                <c:pt idx="21">
                  <c:v>408</c:v>
                </c:pt>
                <c:pt idx="22">
                  <c:v>1104</c:v>
                </c:pt>
                <c:pt idx="23">
                  <c:v>1661</c:v>
                </c:pt>
                <c:pt idx="24">
                  <c:v>579</c:v>
                </c:pt>
                <c:pt idx="25">
                  <c:v>-1775</c:v>
                </c:pt>
                <c:pt idx="26">
                  <c:v>255</c:v>
                </c:pt>
                <c:pt idx="27">
                  <c:v>-265</c:v>
                </c:pt>
                <c:pt idx="28">
                  <c:v>-524</c:v>
                </c:pt>
                <c:pt idx="29">
                  <c:v>-3278</c:v>
                </c:pt>
                <c:pt idx="30">
                  <c:v>-3579</c:v>
                </c:pt>
                <c:pt idx="31">
                  <c:v>-2786</c:v>
                </c:pt>
                <c:pt idx="32">
                  <c:v>-3087</c:v>
                </c:pt>
                <c:pt idx="33">
                  <c:v>-1795</c:v>
                </c:pt>
                <c:pt idx="34">
                  <c:v>-2049</c:v>
                </c:pt>
                <c:pt idx="35">
                  <c:v>-4172</c:v>
                </c:pt>
                <c:pt idx="36">
                  <c:v>-7305</c:v>
                </c:pt>
                <c:pt idx="37">
                  <c:v>-6270</c:v>
                </c:pt>
                <c:pt idx="38">
                  <c:v>-5852</c:v>
                </c:pt>
                <c:pt idx="39">
                  <c:v>-4805</c:v>
                </c:pt>
                <c:pt idx="40" formatCode="0.0">
                  <c:v>-3931.1000976559999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E-4076-858D-9F0D7FA7B9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-2"/>
        <c:axId val="1479446704"/>
        <c:axId val="1479443792"/>
      </c:barChart>
      <c:lineChart>
        <c:grouping val="standard"/>
        <c:varyColors val="0"/>
        <c:ser>
          <c:idx val="1"/>
          <c:order val="1"/>
          <c:tx>
            <c:strRef>
              <c:f>KP!$B$35</c:f>
              <c:strCache>
                <c:ptCount val="1"/>
                <c:pt idx="0">
                  <c:v>As a % share of GDP (rhs)</c:v>
                </c:pt>
              </c:strCache>
            </c:strRef>
          </c:tx>
          <c:spPr>
            <a:ln w="19050" cap="rnd">
              <a:solidFill>
                <a:srgbClr val="99CC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KP!$G$4:$AU$4</c:f>
              <c:strCache>
                <c:ptCount val="41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  <c:pt idx="33">
                  <c:v>2017</c:v>
                </c:pt>
                <c:pt idx="34">
                  <c:v>2018</c:v>
                </c:pt>
                <c:pt idx="35">
                  <c:v>2019</c:v>
                </c:pt>
                <c:pt idx="36">
                  <c:v>2020</c:v>
                </c:pt>
                <c:pt idx="37">
                  <c:v>2021</c:v>
                </c:pt>
                <c:pt idx="38">
                  <c:v>2022</c:v>
                </c:pt>
                <c:pt idx="39">
                  <c:v>2023</c:v>
                </c:pt>
                <c:pt idx="40">
                  <c:v>2024 Est.</c:v>
                </c:pt>
              </c:strCache>
            </c:strRef>
          </c:cat>
          <c:val>
            <c:numRef>
              <c:f>KP!$G$35:$AU$35</c:f>
              <c:numCache>
                <c:formatCode>0.0%</c:formatCode>
                <c:ptCount val="41"/>
                <c:pt idx="0">
                  <c:v>-2.1109676099655542E-3</c:v>
                </c:pt>
                <c:pt idx="1">
                  <c:v>-5.1522318143776002E-3</c:v>
                </c:pt>
                <c:pt idx="2">
                  <c:v>-7.9420972878774376E-3</c:v>
                </c:pt>
                <c:pt idx="3">
                  <c:v>-4.9682041883264746E-3</c:v>
                </c:pt>
                <c:pt idx="4">
                  <c:v>-3.2184968379433705E-3</c:v>
                </c:pt>
                <c:pt idx="5">
                  <c:v>-3.8041222224749855E-3</c:v>
                </c:pt>
                <c:pt idx="6">
                  <c:v>-1.1220351381572983E-2</c:v>
                </c:pt>
                <c:pt idx="7">
                  <c:v>-1.6589642849369972E-2</c:v>
                </c:pt>
                <c:pt idx="8">
                  <c:v>-2.0962000920744465E-2</c:v>
                </c:pt>
                <c:pt idx="9">
                  <c:v>-2.3496680210169273E-2</c:v>
                </c:pt>
                <c:pt idx="10">
                  <c:v>-5.2519741016741148E-3</c:v>
                </c:pt>
                <c:pt idx="11">
                  <c:v>-1.1655908628043883E-3</c:v>
                </c:pt>
                <c:pt idx="12">
                  <c:v>1.2259779246539732E-3</c:v>
                </c:pt>
                <c:pt idx="13">
                  <c:v>3.53787405392473E-4</c:v>
                </c:pt>
                <c:pt idx="14">
                  <c:v>-4.1231728721759829E-3</c:v>
                </c:pt>
                <c:pt idx="15">
                  <c:v>-7.6979481832744369E-3</c:v>
                </c:pt>
                <c:pt idx="16">
                  <c:v>-7.8267531962389076E-3</c:v>
                </c:pt>
                <c:pt idx="17">
                  <c:v>-1.2231533964805561E-2</c:v>
                </c:pt>
                <c:pt idx="18">
                  <c:v>-1.6653171070499719E-2</c:v>
                </c:pt>
                <c:pt idx="19">
                  <c:v>-3.8805174184230497E-3</c:v>
                </c:pt>
                <c:pt idx="20">
                  <c:v>6.2851679482813444E-3</c:v>
                </c:pt>
                <c:pt idx="21">
                  <c:v>1.2177038517454697E-2</c:v>
                </c:pt>
                <c:pt idx="22">
                  <c:v>3.2134684139542832E-2</c:v>
                </c:pt>
                <c:pt idx="23">
                  <c:v>4.4842998486690981E-2</c:v>
                </c:pt>
                <c:pt idx="24">
                  <c:v>1.5678084018408891E-2</c:v>
                </c:pt>
                <c:pt idx="25">
                  <c:v>-4.5002828978533436E-2</c:v>
                </c:pt>
                <c:pt idx="26">
                  <c:v>5.8705946630217909E-3</c:v>
                </c:pt>
                <c:pt idx="27">
                  <c:v>-6.0339850465587564E-3</c:v>
                </c:pt>
                <c:pt idx="28">
                  <c:v>-1.1400420349187869E-2</c:v>
                </c:pt>
                <c:pt idx="29">
                  <c:v>-6.8690521237291427E-2</c:v>
                </c:pt>
                <c:pt idx="30">
                  <c:v>-6.6052042040079556E-2</c:v>
                </c:pt>
                <c:pt idx="31">
                  <c:v>-4.6963104373361646E-2</c:v>
                </c:pt>
                <c:pt idx="32">
                  <c:v>-4.9998194418414667E-2</c:v>
                </c:pt>
                <c:pt idx="33">
                  <c:v>-2.807909124670949E-2</c:v>
                </c:pt>
                <c:pt idx="34">
                  <c:v>-2.5804527386662994E-2</c:v>
                </c:pt>
                <c:pt idx="35">
                  <c:v>-4.9759262590652248E-2</c:v>
                </c:pt>
                <c:pt idx="36">
                  <c:v>-8.8529348105541333E-2</c:v>
                </c:pt>
                <c:pt idx="37">
                  <c:v>-6.8440831224884369E-2</c:v>
                </c:pt>
                <c:pt idx="38">
                  <c:v>-5.2533850903741505E-2</c:v>
                </c:pt>
                <c:pt idx="39">
                  <c:v>-4.3437333652371526E-2</c:v>
                </c:pt>
                <c:pt idx="40">
                  <c:v>-3.2085610306115536E-2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5E-4076-858D-9F0D7FA7B96B}"/>
            </c:ext>
          </c:extLst>
        </c:ser>
        <c:ser>
          <c:idx val="2"/>
          <c:order val="2"/>
          <c:tx>
            <c:strRef>
              <c:f>KP!$B$36</c:f>
              <c:strCache>
                <c:ptCount val="1"/>
                <c:pt idx="0">
                  <c:v>10-Y MA as a % share of GDP (rhs)</c:v>
                </c:pt>
              </c:strCache>
            </c:strRef>
          </c:tx>
          <c:spPr>
            <a:ln w="22225" cap="rnd">
              <a:solidFill>
                <a:srgbClr val="008080"/>
              </a:solidFill>
              <a:round/>
            </a:ln>
            <a:effectLst/>
          </c:spPr>
          <c:marker>
            <c:symbol val="none"/>
          </c:marker>
          <c:cat>
            <c:strRef>
              <c:f>KP!$G$4:$AU$4</c:f>
              <c:strCache>
                <c:ptCount val="41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  <c:pt idx="33">
                  <c:v>2017</c:v>
                </c:pt>
                <c:pt idx="34">
                  <c:v>2018</c:v>
                </c:pt>
                <c:pt idx="35">
                  <c:v>2019</c:v>
                </c:pt>
                <c:pt idx="36">
                  <c:v>2020</c:v>
                </c:pt>
                <c:pt idx="37">
                  <c:v>2021</c:v>
                </c:pt>
                <c:pt idx="38">
                  <c:v>2022</c:v>
                </c:pt>
                <c:pt idx="39">
                  <c:v>2023</c:v>
                </c:pt>
                <c:pt idx="40">
                  <c:v>2024 Est.</c:v>
                </c:pt>
              </c:strCache>
            </c:strRef>
          </c:cat>
          <c:val>
            <c:numRef>
              <c:f>KP!$G$36:$AU$36</c:f>
              <c:numCache>
                <c:formatCode>General</c:formatCode>
                <c:ptCount val="41"/>
                <c:pt idx="8" formatCode="0.0%">
                  <c:v>-8.4941598320922573E-3</c:v>
                </c:pt>
                <c:pt idx="9" formatCode="0.0%">
                  <c:v>-9.9464795322822108E-3</c:v>
                </c:pt>
                <c:pt idx="10" formatCode="0.0%">
                  <c:v>-1.026058018145307E-2</c:v>
                </c:pt>
                <c:pt idx="11" formatCode="0.0%">
                  <c:v>-9.8619160862957484E-3</c:v>
                </c:pt>
                <c:pt idx="12" formatCode="0.0%">
                  <c:v>-8.9451085650426067E-3</c:v>
                </c:pt>
                <c:pt idx="13" formatCode="0.0%">
                  <c:v>-8.412909405670712E-3</c:v>
                </c:pt>
                <c:pt idx="14" formatCode="0.0%">
                  <c:v>-8.5033770090939716E-3</c:v>
                </c:pt>
                <c:pt idx="15" formatCode="0.0%">
                  <c:v>-8.892759605173918E-3</c:v>
                </c:pt>
                <c:pt idx="16" formatCode="0.0%">
                  <c:v>-8.5533997866405094E-3</c:v>
                </c:pt>
                <c:pt idx="17" formatCode="0.0%">
                  <c:v>-8.1175888981840673E-3</c:v>
                </c:pt>
                <c:pt idx="18" formatCode="0.0%">
                  <c:v>-7.6867059131595942E-3</c:v>
                </c:pt>
                <c:pt idx="19" formatCode="0.0%">
                  <c:v>-5.7250896339849713E-3</c:v>
                </c:pt>
                <c:pt idx="20" formatCode="0.0%">
                  <c:v>-4.5713754289894264E-3</c:v>
                </c:pt>
                <c:pt idx="21" formatCode="0.0%">
                  <c:v>-3.2371124909635158E-3</c:v>
                </c:pt>
                <c:pt idx="22" formatCode="0.0%">
                  <c:v>-1.4624186947463091E-4</c:v>
                </c:pt>
                <c:pt idx="23" formatCode="0.0%">
                  <c:v>4.3026792386552191E-3</c:v>
                </c:pt>
                <c:pt idx="24" formatCode="0.0%">
                  <c:v>6.2828049277137074E-3</c:v>
                </c:pt>
                <c:pt idx="25" formatCode="0.0%">
                  <c:v>2.5523168481878071E-3</c:v>
                </c:pt>
                <c:pt idx="26" formatCode="0.0%">
                  <c:v>3.9220516341138779E-3</c:v>
                </c:pt>
                <c:pt idx="27" formatCode="0.0%">
                  <c:v>4.5418065259385581E-3</c:v>
                </c:pt>
                <c:pt idx="28" formatCode="0.0%">
                  <c:v>5.0670815980697424E-3</c:v>
                </c:pt>
                <c:pt idx="29" formatCode="0.0%">
                  <c:v>-1.413918783817096E-3</c:v>
                </c:pt>
                <c:pt idx="30" formatCode="0.0%">
                  <c:v>-8.6476397826531857E-3</c:v>
                </c:pt>
                <c:pt idx="31" formatCode="0.0%">
                  <c:v>-1.456165407173482E-2</c:v>
                </c:pt>
                <c:pt idx="32" formatCode="0.0%">
                  <c:v>-2.277494192753057E-2</c:v>
                </c:pt>
                <c:pt idx="33" formatCode="0.0%">
                  <c:v>-3.0067150900870622E-2</c:v>
                </c:pt>
                <c:pt idx="34" formatCode="0.0%">
                  <c:v>-3.4215412041377805E-2</c:v>
                </c:pt>
                <c:pt idx="35" formatCode="0.0%">
                  <c:v>-3.4691055402589689E-2</c:v>
                </c:pt>
                <c:pt idx="36" formatCode="0.0%">
                  <c:v>-4.4131049679445998E-2</c:v>
                </c:pt>
                <c:pt idx="37" formatCode="0.0%">
                  <c:v>-5.0371734297278571E-2</c:v>
                </c:pt>
                <c:pt idx="38" formatCode="0.0%">
                  <c:v>-5.4485077352733925E-2</c:v>
                </c:pt>
                <c:pt idx="39" formatCode="0.0%">
                  <c:v>-5.1959758594241935E-2</c:v>
                </c:pt>
                <c:pt idx="40" formatCode="0.0%">
                  <c:v>-4.8563115420845536E-2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05E-4076-858D-9F0D7FA7B9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7334688"/>
        <c:axId val="1657317632"/>
      </c:lineChart>
      <c:catAx>
        <c:axId val="147944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8080">
                <a:alpha val="99000"/>
              </a:srgb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9443792"/>
        <c:crosses val="autoZero"/>
        <c:auto val="1"/>
        <c:lblAlgn val="ctr"/>
        <c:lblOffset val="100"/>
        <c:noMultiLvlLbl val="0"/>
      </c:catAx>
      <c:valAx>
        <c:axId val="147944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K'million</a:t>
                </a:r>
              </a:p>
            </c:rich>
          </c:tx>
          <c:layout>
            <c:manualLayout>
              <c:xMode val="edge"/>
              <c:yMode val="edge"/>
              <c:x val="9.7587082543880085E-3"/>
              <c:y val="0.269724922758375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9446704"/>
        <c:crosses val="autoZero"/>
        <c:crossBetween val="between"/>
        <c:majorUnit val="2000"/>
      </c:valAx>
      <c:valAx>
        <c:axId val="1657317632"/>
        <c:scaling>
          <c:orientation val="minMax"/>
          <c:max val="8.0000000000000016E-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7334688"/>
        <c:crosses val="max"/>
        <c:crossBetween val="between"/>
        <c:majorUnit val="2.0000000000000004E-2"/>
      </c:valAx>
      <c:catAx>
        <c:axId val="1657334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57317632"/>
        <c:crosses val="autoZero"/>
        <c:auto val="1"/>
        <c:lblAlgn val="ctr"/>
        <c:lblOffset val="100"/>
        <c:noMultiLvlLbl val="0"/>
      </c:cat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 sz="105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750798285647361E-2"/>
          <c:y val="0.16050002059991808"/>
          <c:w val="0.90922404021537717"/>
          <c:h val="0.72930156583612649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650944"/>
        <c:axId val="84651424"/>
      </c:lineChart>
      <c:catAx>
        <c:axId val="84650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84651424"/>
        <c:crosses val="autoZero"/>
        <c:auto val="1"/>
        <c:lblAlgn val="ctr"/>
        <c:lblOffset val="100"/>
        <c:tickLblSkip val="4"/>
        <c:noMultiLvlLbl val="0"/>
      </c:catAx>
      <c:valAx>
        <c:axId val="84651424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846509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9.0919888214114827E-2"/>
          <c:y val="0.16448017796494016"/>
          <c:w val="0.61744968176836168"/>
          <c:h val="5.66982303760430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730724920430595E-2"/>
          <c:y val="2.8486421926601099E-2"/>
          <c:w val="0.89715403243758973"/>
          <c:h val="0.83064989769337272"/>
        </c:manualLayout>
      </c:layout>
      <c:lineChart>
        <c:grouping val="standard"/>
        <c:varyColors val="0"/>
        <c:ser>
          <c:idx val="0"/>
          <c:order val="0"/>
          <c:tx>
            <c:strRef>
              <c:f>KP!$B$39</c:f>
              <c:strCache>
                <c:ptCount val="1"/>
                <c:pt idx="0">
                  <c:v>Rev/GDP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40"/>
              <c:layout>
                <c:manualLayout>
                  <c:x val="-1.9788909983209032E-2"/>
                  <c:y val="0.16014230388031947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A1-41B5-85C1-F187E32B31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KP!$G$4:$AU$4</c:f>
              <c:strCache>
                <c:ptCount val="41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  <c:pt idx="33">
                  <c:v>2017</c:v>
                </c:pt>
                <c:pt idx="34">
                  <c:v>2018</c:v>
                </c:pt>
                <c:pt idx="35">
                  <c:v>2019</c:v>
                </c:pt>
                <c:pt idx="36">
                  <c:v>2020</c:v>
                </c:pt>
                <c:pt idx="37">
                  <c:v>2021</c:v>
                </c:pt>
                <c:pt idx="38">
                  <c:v>2022</c:v>
                </c:pt>
                <c:pt idx="39">
                  <c:v>2023</c:v>
                </c:pt>
                <c:pt idx="40">
                  <c:v>2024 Est.</c:v>
                </c:pt>
              </c:strCache>
            </c:strRef>
          </c:cat>
          <c:val>
            <c:numRef>
              <c:f>KP!$G$39:$AU$39</c:f>
              <c:numCache>
                <c:formatCode>0.0%</c:formatCode>
                <c:ptCount val="41"/>
                <c:pt idx="0">
                  <c:v>9.0523258097934656E-2</c:v>
                </c:pt>
                <c:pt idx="1">
                  <c:v>8.6389747399215108E-2</c:v>
                </c:pt>
                <c:pt idx="2">
                  <c:v>8.7022694568599929E-2</c:v>
                </c:pt>
                <c:pt idx="3">
                  <c:v>9.1083743452652036E-2</c:v>
                </c:pt>
                <c:pt idx="4">
                  <c:v>9.4838373491397981E-2</c:v>
                </c:pt>
                <c:pt idx="5">
                  <c:v>0.11021085524541815</c:v>
                </c:pt>
                <c:pt idx="6">
                  <c:v>0.11096927516375681</c:v>
                </c:pt>
                <c:pt idx="7">
                  <c:v>0.10506773804600981</c:v>
                </c:pt>
                <c:pt idx="8">
                  <c:v>0.10130134350540029</c:v>
                </c:pt>
                <c:pt idx="9">
                  <c:v>0.10390930538889047</c:v>
                </c:pt>
                <c:pt idx="10">
                  <c:v>4.9518612958641656E-2</c:v>
                </c:pt>
                <c:pt idx="11">
                  <c:v>6.0822650477247171E-2</c:v>
                </c:pt>
                <c:pt idx="12">
                  <c:v>6.2889354080898408E-2</c:v>
                </c:pt>
                <c:pt idx="13">
                  <c:v>7.7903986667422556E-2</c:v>
                </c:pt>
                <c:pt idx="14">
                  <c:v>7.9523162034672856E-2</c:v>
                </c:pt>
                <c:pt idx="15">
                  <c:v>8.5241503805310467E-2</c:v>
                </c:pt>
                <c:pt idx="16">
                  <c:v>0.10127138048698692</c:v>
                </c:pt>
                <c:pt idx="17">
                  <c:v>0.10851653392174293</c:v>
                </c:pt>
                <c:pt idx="18">
                  <c:v>0.11213590192143867</c:v>
                </c:pt>
                <c:pt idx="19">
                  <c:v>0.11422490788100105</c:v>
                </c:pt>
                <c:pt idx="20">
                  <c:v>0.13534891373774183</c:v>
                </c:pt>
                <c:pt idx="21">
                  <c:v>0.1589879514276499</c:v>
                </c:pt>
                <c:pt idx="22">
                  <c:v>0.18372656366738618</c:v>
                </c:pt>
                <c:pt idx="23">
                  <c:v>0.18917211944385534</c:v>
                </c:pt>
                <c:pt idx="24">
                  <c:v>0.19152174138550276</c:v>
                </c:pt>
                <c:pt idx="25">
                  <c:v>0.1686275017105498</c:v>
                </c:pt>
                <c:pt idx="26">
                  <c:v>0.1905986400594408</c:v>
                </c:pt>
                <c:pt idx="27">
                  <c:v>0.21187256927633671</c:v>
                </c:pt>
                <c:pt idx="28">
                  <c:v>0.20492473142939036</c:v>
                </c:pt>
                <c:pt idx="29">
                  <c:v>0.2074126843217543</c:v>
                </c:pt>
                <c:pt idx="30">
                  <c:v>0.21915842392454449</c:v>
                </c:pt>
                <c:pt idx="31">
                  <c:v>0.18547560567842719</c:v>
                </c:pt>
                <c:pt idx="32">
                  <c:v>0.16983513659588476</c:v>
                </c:pt>
                <c:pt idx="33">
                  <c:v>0.18028497304642166</c:v>
                </c:pt>
                <c:pt idx="34">
                  <c:v>0.17738251256278587</c:v>
                </c:pt>
                <c:pt idx="35">
                  <c:v>0.16317269211474433</c:v>
                </c:pt>
                <c:pt idx="36">
                  <c:v>0.14655515491311585</c:v>
                </c:pt>
                <c:pt idx="37">
                  <c:v>0.15129025849711281</c:v>
                </c:pt>
                <c:pt idx="38">
                  <c:v>0.16641704170429938</c:v>
                </c:pt>
                <c:pt idx="39">
                  <c:v>0.17908295102049529</c:v>
                </c:pt>
                <c:pt idx="40">
                  <c:v>0.16998328602438312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A1-41B5-85C1-F187E32B319E}"/>
            </c:ext>
          </c:extLst>
        </c:ser>
        <c:ser>
          <c:idx val="1"/>
          <c:order val="1"/>
          <c:tx>
            <c:strRef>
              <c:f>KP!$B$43</c:f>
              <c:strCache>
                <c:ptCount val="1"/>
                <c:pt idx="0">
                  <c:v>Exp/GDP</c:v>
                </c:pt>
              </c:strCache>
            </c:strRef>
          </c:tx>
          <c:spPr>
            <a:ln w="28575" cap="rnd">
              <a:solidFill>
                <a:srgbClr val="99CC00"/>
              </a:solidFill>
              <a:round/>
            </a:ln>
            <a:effectLst/>
          </c:spPr>
          <c:marker>
            <c:symbol val="none"/>
          </c:marker>
          <c:dLbls>
            <c:dLbl>
              <c:idx val="40"/>
              <c:layout>
                <c:manualLayout>
                  <c:x val="0"/>
                  <c:y val="-0.23487537902446856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A1-41B5-85C1-F187E32B31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KP!$G$4:$AU$4</c:f>
              <c:strCache>
                <c:ptCount val="41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  <c:pt idx="33">
                  <c:v>2017</c:v>
                </c:pt>
                <c:pt idx="34">
                  <c:v>2018</c:v>
                </c:pt>
                <c:pt idx="35">
                  <c:v>2019</c:v>
                </c:pt>
                <c:pt idx="36">
                  <c:v>2020</c:v>
                </c:pt>
                <c:pt idx="37">
                  <c:v>2021</c:v>
                </c:pt>
                <c:pt idx="38">
                  <c:v>2022</c:v>
                </c:pt>
                <c:pt idx="39">
                  <c:v>2023</c:v>
                </c:pt>
                <c:pt idx="40">
                  <c:v>2024 Est.</c:v>
                </c:pt>
              </c:strCache>
            </c:strRef>
          </c:cat>
          <c:val>
            <c:numRef>
              <c:f>KP!$G$43:$AU$43</c:f>
              <c:numCache>
                <c:formatCode>0.0%</c:formatCode>
                <c:ptCount val="41"/>
                <c:pt idx="0">
                  <c:v>9.2634225707900211E-2</c:v>
                </c:pt>
                <c:pt idx="1">
                  <c:v>9.1541979213592709E-2</c:v>
                </c:pt>
                <c:pt idx="2">
                  <c:v>9.4964791856477368E-2</c:v>
                </c:pt>
                <c:pt idx="3">
                  <c:v>9.6051947640978505E-2</c:v>
                </c:pt>
                <c:pt idx="4">
                  <c:v>9.805687032934135E-2</c:v>
                </c:pt>
                <c:pt idx="5">
                  <c:v>0.11401497746789314</c:v>
                </c:pt>
                <c:pt idx="6">
                  <c:v>0.12218962654532979</c:v>
                </c:pt>
                <c:pt idx="7">
                  <c:v>0.12165738089537978</c:v>
                </c:pt>
                <c:pt idx="8">
                  <c:v>0.12217337875695701</c:v>
                </c:pt>
                <c:pt idx="9">
                  <c:v>0.12740598559905975</c:v>
                </c:pt>
                <c:pt idx="10">
                  <c:v>5.4770587060315769E-2</c:v>
                </c:pt>
                <c:pt idx="11">
                  <c:v>6.1988241340051563E-2</c:v>
                </c:pt>
                <c:pt idx="12">
                  <c:v>6.1663376156244433E-2</c:v>
                </c:pt>
                <c:pt idx="13">
                  <c:v>7.7550199262030092E-2</c:v>
                </c:pt>
                <c:pt idx="14">
                  <c:v>8.3646334906848835E-2</c:v>
                </c:pt>
                <c:pt idx="15">
                  <c:v>9.2939451988584901E-2</c:v>
                </c:pt>
                <c:pt idx="16">
                  <c:v>0.10909813368322582</c:v>
                </c:pt>
                <c:pt idx="17">
                  <c:v>0.12074806788654849</c:v>
                </c:pt>
                <c:pt idx="18">
                  <c:v>0.1287890729919384</c:v>
                </c:pt>
                <c:pt idx="19">
                  <c:v>0.11810542529942411</c:v>
                </c:pt>
                <c:pt idx="20">
                  <c:v>0.12906374578946048</c:v>
                </c:pt>
                <c:pt idx="21">
                  <c:v>0.14681091291019521</c:v>
                </c:pt>
                <c:pt idx="22">
                  <c:v>0.15156277202409377</c:v>
                </c:pt>
                <c:pt idx="23">
                  <c:v>0.14430212336626327</c:v>
                </c:pt>
                <c:pt idx="24">
                  <c:v>0.17584365736709387</c:v>
                </c:pt>
                <c:pt idx="25">
                  <c:v>0.21363033068908324</c:v>
                </c:pt>
                <c:pt idx="26">
                  <c:v>0.18472804539641902</c:v>
                </c:pt>
                <c:pt idx="27">
                  <c:v>0.21790655432289546</c:v>
                </c:pt>
                <c:pt idx="28">
                  <c:v>0.21632515177857822</c:v>
                </c:pt>
                <c:pt idx="29">
                  <c:v>0.27610320555904572</c:v>
                </c:pt>
                <c:pt idx="30">
                  <c:v>0.28521046596462407</c:v>
                </c:pt>
                <c:pt idx="31">
                  <c:v>0.23243871005178884</c:v>
                </c:pt>
                <c:pt idx="32">
                  <c:v>0.21983333101429942</c:v>
                </c:pt>
                <c:pt idx="33">
                  <c:v>0.20836406429313115</c:v>
                </c:pt>
                <c:pt idx="34">
                  <c:v>0.20318703994944887</c:v>
                </c:pt>
                <c:pt idx="35">
                  <c:v>0.21293195470539658</c:v>
                </c:pt>
                <c:pt idx="36">
                  <c:v>0.23508450301865719</c:v>
                </c:pt>
                <c:pt idx="37">
                  <c:v>0.21974200532506336</c:v>
                </c:pt>
                <c:pt idx="38">
                  <c:v>0.2189508926080409</c:v>
                </c:pt>
                <c:pt idx="39">
                  <c:v>0.22252028467286683</c:v>
                </c:pt>
                <c:pt idx="40">
                  <c:v>0.2020689082865447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2A1-41B5-85C1-F187E32B31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57339680"/>
        <c:axId val="1657346336"/>
      </c:lineChart>
      <c:catAx>
        <c:axId val="165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7346336"/>
        <c:crosses val="autoZero"/>
        <c:auto val="1"/>
        <c:lblAlgn val="ctr"/>
        <c:lblOffset val="100"/>
        <c:noMultiLvlLbl val="0"/>
      </c:catAx>
      <c:valAx>
        <c:axId val="1657346336"/>
        <c:scaling>
          <c:orientation val="minMax"/>
          <c:max val="0.30000000000000004"/>
          <c:min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7339680"/>
        <c:crosses val="autoZero"/>
        <c:crossBetween val="between"/>
        <c:majorUnit val="4.0000000000000008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 sz="105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750798285647361E-2"/>
          <c:y val="0.16050002059991808"/>
          <c:w val="0.90922404021537717"/>
          <c:h val="0.72930156583612649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650944"/>
        <c:axId val="84651424"/>
      </c:lineChart>
      <c:catAx>
        <c:axId val="84650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84651424"/>
        <c:crosses val="autoZero"/>
        <c:auto val="1"/>
        <c:lblAlgn val="ctr"/>
        <c:lblOffset val="100"/>
        <c:tickLblSkip val="4"/>
        <c:noMultiLvlLbl val="0"/>
      </c:catAx>
      <c:valAx>
        <c:axId val="84651424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846509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9.0919888214114827E-2"/>
          <c:y val="0.16448017796494016"/>
          <c:w val="0.61744968176836168"/>
          <c:h val="5.66982303760430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Public Sector Debt (</a:t>
            </a:r>
            <a:r>
              <a:rPr lang="en-US" b="1" dirty="0"/>
              <a:t>1983-2024)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767702222038127E-2"/>
          <c:y val="0.17127461910070604"/>
          <c:w val="0.88498033668966958"/>
          <c:h val="0.63055241004573415"/>
        </c:manualLayout>
      </c:layout>
      <c:areaChart>
        <c:grouping val="standard"/>
        <c:varyColors val="0"/>
        <c:ser>
          <c:idx val="2"/>
          <c:order val="0"/>
          <c:tx>
            <c:strRef>
              <c:f>'Public Debt Series'!$D$1</c:f>
              <c:strCache>
                <c:ptCount val="1"/>
                <c:pt idx="0">
                  <c:v>Domestic Debt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cat>
            <c:numRef>
              <c:f>'Public Debt Series'!$A$13:$A$54</c:f>
              <c:numCache>
                <c:formatCode>General</c:formatCode>
                <c:ptCount val="42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2019</c:v>
                </c:pt>
                <c:pt idx="37">
                  <c:v>2020</c:v>
                </c:pt>
                <c:pt idx="38">
                  <c:v>2021</c:v>
                </c:pt>
                <c:pt idx="39">
                  <c:v>2022</c:v>
                </c:pt>
                <c:pt idx="40">
                  <c:v>2023</c:v>
                </c:pt>
                <c:pt idx="41">
                  <c:v>2024</c:v>
                </c:pt>
              </c:numCache>
            </c:numRef>
          </c:cat>
          <c:val>
            <c:numRef>
              <c:f>'Public Debt Series'!$D$13:$D$54</c:f>
              <c:numCache>
                <c:formatCode>General</c:formatCode>
                <c:ptCount val="42"/>
                <c:pt idx="0">
                  <c:v>146</c:v>
                </c:pt>
                <c:pt idx="1">
                  <c:v>170</c:v>
                </c:pt>
                <c:pt idx="2">
                  <c:v>194</c:v>
                </c:pt>
                <c:pt idx="3">
                  <c:v>234</c:v>
                </c:pt>
                <c:pt idx="4">
                  <c:v>249</c:v>
                </c:pt>
                <c:pt idx="5">
                  <c:v>304</c:v>
                </c:pt>
                <c:pt idx="6">
                  <c:v>368</c:v>
                </c:pt>
                <c:pt idx="7">
                  <c:v>408</c:v>
                </c:pt>
                <c:pt idx="8">
                  <c:v>556</c:v>
                </c:pt>
                <c:pt idx="9">
                  <c:v>824</c:v>
                </c:pt>
                <c:pt idx="10">
                  <c:v>1037</c:v>
                </c:pt>
                <c:pt idx="11">
                  <c:v>1424</c:v>
                </c:pt>
                <c:pt idx="12">
                  <c:v>1606</c:v>
                </c:pt>
                <c:pt idx="13">
                  <c:v>1970</c:v>
                </c:pt>
                <c:pt idx="14">
                  <c:v>2252</c:v>
                </c:pt>
                <c:pt idx="15">
                  <c:v>2473</c:v>
                </c:pt>
                <c:pt idx="16">
                  <c:v>2021</c:v>
                </c:pt>
                <c:pt idx="17">
                  <c:v>1783</c:v>
                </c:pt>
                <c:pt idx="18">
                  <c:v>2115</c:v>
                </c:pt>
                <c:pt idx="19">
                  <c:v>2588</c:v>
                </c:pt>
                <c:pt idx="20">
                  <c:v>3023</c:v>
                </c:pt>
                <c:pt idx="21">
                  <c:v>3181</c:v>
                </c:pt>
                <c:pt idx="22">
                  <c:v>3404</c:v>
                </c:pt>
                <c:pt idx="23">
                  <c:v>3101</c:v>
                </c:pt>
                <c:pt idx="24">
                  <c:v>3173</c:v>
                </c:pt>
                <c:pt idx="25">
                  <c:v>4083</c:v>
                </c:pt>
                <c:pt idx="26">
                  <c:v>4156</c:v>
                </c:pt>
                <c:pt idx="27">
                  <c:v>4145</c:v>
                </c:pt>
                <c:pt idx="28">
                  <c:v>5121</c:v>
                </c:pt>
                <c:pt idx="29">
                  <c:v>6118</c:v>
                </c:pt>
                <c:pt idx="30">
                  <c:v>8845</c:v>
                </c:pt>
                <c:pt idx="31">
                  <c:v>11828</c:v>
                </c:pt>
                <c:pt idx="32">
                  <c:v>13942</c:v>
                </c:pt>
                <c:pt idx="33">
                  <c:v>16437</c:v>
                </c:pt>
                <c:pt idx="34">
                  <c:v>17173</c:v>
                </c:pt>
                <c:pt idx="35">
                  <c:v>17103</c:v>
                </c:pt>
                <c:pt idx="36">
                  <c:v>19334</c:v>
                </c:pt>
                <c:pt idx="37">
                  <c:v>22216</c:v>
                </c:pt>
                <c:pt idx="38">
                  <c:v>25258</c:v>
                </c:pt>
                <c:pt idx="39">
                  <c:v>27534</c:v>
                </c:pt>
                <c:pt idx="40">
                  <c:v>29717</c:v>
                </c:pt>
                <c:pt idx="41">
                  <c:v>31192.80078125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7A-4EDE-8AA6-0F5B17874A20}"/>
            </c:ext>
          </c:extLst>
        </c:ser>
        <c:ser>
          <c:idx val="1"/>
          <c:order val="1"/>
          <c:tx>
            <c:strRef>
              <c:f>'Public Debt Series'!$C$1</c:f>
              <c:strCache>
                <c:ptCount val="1"/>
                <c:pt idx="0">
                  <c:v>Foreign Debt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c:spPr>
          <c:cat>
            <c:numRef>
              <c:f>'Public Debt Series'!$A$13:$A$54</c:f>
              <c:numCache>
                <c:formatCode>General</c:formatCode>
                <c:ptCount val="42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2019</c:v>
                </c:pt>
                <c:pt idx="37">
                  <c:v>2020</c:v>
                </c:pt>
                <c:pt idx="38">
                  <c:v>2021</c:v>
                </c:pt>
                <c:pt idx="39">
                  <c:v>2022</c:v>
                </c:pt>
                <c:pt idx="40">
                  <c:v>2023</c:v>
                </c:pt>
                <c:pt idx="41">
                  <c:v>2024</c:v>
                </c:pt>
              </c:numCache>
            </c:numRef>
          </c:cat>
          <c:val>
            <c:numRef>
              <c:f>'Public Debt Series'!$C$13:$C$54</c:f>
              <c:numCache>
                <c:formatCode>General</c:formatCode>
                <c:ptCount val="42"/>
                <c:pt idx="0">
                  <c:v>661</c:v>
                </c:pt>
                <c:pt idx="1">
                  <c:v>770</c:v>
                </c:pt>
                <c:pt idx="2">
                  <c:v>879</c:v>
                </c:pt>
                <c:pt idx="3">
                  <c:v>942</c:v>
                </c:pt>
                <c:pt idx="4">
                  <c:v>961</c:v>
                </c:pt>
                <c:pt idx="5">
                  <c:v>850</c:v>
                </c:pt>
                <c:pt idx="6">
                  <c:v>843</c:v>
                </c:pt>
                <c:pt idx="7">
                  <c:v>1000</c:v>
                </c:pt>
                <c:pt idx="8">
                  <c:v>1011</c:v>
                </c:pt>
                <c:pt idx="9">
                  <c:v>1121</c:v>
                </c:pt>
                <c:pt idx="10">
                  <c:v>1283</c:v>
                </c:pt>
                <c:pt idx="11">
                  <c:v>1513</c:v>
                </c:pt>
                <c:pt idx="12">
                  <c:v>1718</c:v>
                </c:pt>
                <c:pt idx="13">
                  <c:v>1811</c:v>
                </c:pt>
                <c:pt idx="14">
                  <c:v>2166</c:v>
                </c:pt>
                <c:pt idx="15">
                  <c:v>2722</c:v>
                </c:pt>
                <c:pt idx="16">
                  <c:v>3813</c:v>
                </c:pt>
                <c:pt idx="17">
                  <c:v>3838</c:v>
                </c:pt>
                <c:pt idx="18">
                  <c:v>4982</c:v>
                </c:pt>
                <c:pt idx="19">
                  <c:v>5595</c:v>
                </c:pt>
                <c:pt idx="20">
                  <c:v>4709</c:v>
                </c:pt>
                <c:pt idx="21">
                  <c:v>4410</c:v>
                </c:pt>
                <c:pt idx="22">
                  <c:v>3856</c:v>
                </c:pt>
                <c:pt idx="23">
                  <c:v>3631</c:v>
                </c:pt>
                <c:pt idx="24">
                  <c:v>3146</c:v>
                </c:pt>
                <c:pt idx="25">
                  <c:v>2855</c:v>
                </c:pt>
                <c:pt idx="26">
                  <c:v>2788</c:v>
                </c:pt>
                <c:pt idx="27">
                  <c:v>2752</c:v>
                </c:pt>
                <c:pt idx="28">
                  <c:v>2290</c:v>
                </c:pt>
                <c:pt idx="29">
                  <c:v>2367</c:v>
                </c:pt>
                <c:pt idx="30">
                  <c:v>3033</c:v>
                </c:pt>
                <c:pt idx="31">
                  <c:v>3537</c:v>
                </c:pt>
                <c:pt idx="32">
                  <c:v>4058</c:v>
                </c:pt>
                <c:pt idx="33">
                  <c:v>5507</c:v>
                </c:pt>
                <c:pt idx="34">
                  <c:v>6385</c:v>
                </c:pt>
                <c:pt idx="35">
                  <c:v>12018</c:v>
                </c:pt>
                <c:pt idx="36">
                  <c:v>14333</c:v>
                </c:pt>
                <c:pt idx="37">
                  <c:v>17953</c:v>
                </c:pt>
                <c:pt idx="38">
                  <c:v>22916</c:v>
                </c:pt>
                <c:pt idx="39">
                  <c:v>26146</c:v>
                </c:pt>
                <c:pt idx="40">
                  <c:v>28227</c:v>
                </c:pt>
                <c:pt idx="41">
                  <c:v>29284.599609375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7A-4EDE-8AA6-0F5B17874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6651904"/>
        <c:axId val="1876661472"/>
      </c:areaChart>
      <c:lineChart>
        <c:grouping val="standard"/>
        <c:varyColors val="0"/>
        <c:ser>
          <c:idx val="0"/>
          <c:order val="2"/>
          <c:tx>
            <c:strRef>
              <c:f>'Public Debt Series'!$E$1</c:f>
              <c:strCache>
                <c:ptCount val="1"/>
                <c:pt idx="0">
                  <c:v>Debt-to-GDP Ratio</c:v>
                </c:pt>
              </c:strCache>
            </c:strRef>
          </c:tx>
          <c:spPr>
            <a:ln w="25400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'Public Debt Series'!$A$13:$A$54</c:f>
              <c:numCache>
                <c:formatCode>General</c:formatCode>
                <c:ptCount val="42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2019</c:v>
                </c:pt>
                <c:pt idx="37">
                  <c:v>2020</c:v>
                </c:pt>
                <c:pt idx="38">
                  <c:v>2021</c:v>
                </c:pt>
                <c:pt idx="39">
                  <c:v>2022</c:v>
                </c:pt>
                <c:pt idx="40">
                  <c:v>2023</c:v>
                </c:pt>
                <c:pt idx="41">
                  <c:v>2024</c:v>
                </c:pt>
              </c:numCache>
            </c:numRef>
          </c:cat>
          <c:val>
            <c:numRef>
              <c:f>'Public Debt Series'!$E$13:$E$54</c:f>
              <c:numCache>
                <c:formatCode>0.0%</c:formatCode>
                <c:ptCount val="42"/>
                <c:pt idx="0">
                  <c:v>0.25466279812346404</c:v>
                </c:pt>
                <c:pt idx="1">
                  <c:v>0.27886540670905208</c:v>
                </c:pt>
                <c:pt idx="2">
                  <c:v>0.30237002789016271</c:v>
                </c:pt>
                <c:pt idx="3">
                  <c:v>0.3092572263214306</c:v>
                </c:pt>
                <c:pt idx="4">
                  <c:v>0.2870060346332024</c:v>
                </c:pt>
                <c:pt idx="5">
                  <c:v>0.24647946220025527</c:v>
                </c:pt>
                <c:pt idx="6">
                  <c:v>0.26920152177320927</c:v>
                </c:pt>
                <c:pt idx="7">
                  <c:v>0.30968069892531008</c:v>
                </c:pt>
                <c:pt idx="8">
                  <c:v>0.29425509227242114</c:v>
                </c:pt>
                <c:pt idx="9">
                  <c:v>0.31183080437605365</c:v>
                </c:pt>
                <c:pt idx="10">
                  <c:v>0.32272252830148412</c:v>
                </c:pt>
                <c:pt idx="11">
                  <c:v>0.35968604728078868</c:v>
                </c:pt>
                <c:pt idx="12">
                  <c:v>0.36329651086089876</c:v>
                </c:pt>
                <c:pt idx="13">
                  <c:v>0.37675314090780365</c:v>
                </c:pt>
                <c:pt idx="14">
                  <c:v>0.42251047610028436</c:v>
                </c:pt>
                <c:pt idx="15">
                  <c:v>0.45072437230815943</c:v>
                </c:pt>
                <c:pt idx="16">
                  <c:v>0.44741427126769295</c:v>
                </c:pt>
                <c:pt idx="17">
                  <c:v>0.39096662772557822</c:v>
                </c:pt>
                <c:pt idx="18">
                  <c:v>0.46218568774420316</c:v>
                </c:pt>
                <c:pt idx="19">
                  <c:v>0.47890815996779385</c:v>
                </c:pt>
                <c:pt idx="20">
                  <c:v>0.39533802807442237</c:v>
                </c:pt>
                <c:pt idx="21">
                  <c:v>0.37515847816886522</c:v>
                </c:pt>
                <c:pt idx="22">
                  <c:v>0.31889476647822596</c:v>
                </c:pt>
                <c:pt idx="23">
                  <c:v>0.26359944240949945</c:v>
                </c:pt>
                <c:pt idx="24">
                  <c:v>0.22325219187720177</c:v>
                </c:pt>
                <c:pt idx="25">
                  <c:v>0.22016703666758819</c:v>
                </c:pt>
                <c:pt idx="26">
                  <c:v>0.21691008977265927</c:v>
                </c:pt>
                <c:pt idx="27">
                  <c:v>0.17797754948961897</c:v>
                </c:pt>
                <c:pt idx="28">
                  <c:v>0.17379488018957731</c:v>
                </c:pt>
                <c:pt idx="29">
                  <c:v>0.19124830272782486</c:v>
                </c:pt>
                <c:pt idx="30">
                  <c:v>0.24890360318991692</c:v>
                </c:pt>
                <c:pt idx="31">
                  <c:v>0.26894436964972013</c:v>
                </c:pt>
                <c:pt idx="32">
                  <c:v>0.29930449753592864</c:v>
                </c:pt>
                <c:pt idx="33">
                  <c:v>0.33740190093871675</c:v>
                </c:pt>
                <c:pt idx="34">
                  <c:v>0.32484094434318395</c:v>
                </c:pt>
                <c:pt idx="35">
                  <c:v>0.36674165057443292</c:v>
                </c:pt>
                <c:pt idx="36">
                  <c:v>0.40154484507178551</c:v>
                </c:pt>
                <c:pt idx="37">
                  <c:v>0.48679628401141467</c:v>
                </c:pt>
                <c:pt idx="38">
                  <c:v>0.52583734650659564</c:v>
                </c:pt>
                <c:pt idx="39">
                  <c:v>0.48188945941777922</c:v>
                </c:pt>
                <c:pt idx="40">
                  <c:v>0.52381537172799497</c:v>
                </c:pt>
                <c:pt idx="41">
                  <c:v>0.48655208728049743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67A-4EDE-8AA6-0F5B17874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6693088"/>
        <c:axId val="1876684768"/>
      </c:lineChart>
      <c:catAx>
        <c:axId val="1876651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6661472"/>
        <c:crosses val="autoZero"/>
        <c:auto val="1"/>
        <c:lblAlgn val="ctr"/>
        <c:lblOffset val="100"/>
        <c:noMultiLvlLbl val="0"/>
      </c:catAx>
      <c:valAx>
        <c:axId val="1876661472"/>
        <c:scaling>
          <c:orientation val="minMax"/>
          <c:max val="400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K'Million</a:t>
                </a:r>
              </a:p>
            </c:rich>
          </c:tx>
          <c:layout>
            <c:manualLayout>
              <c:xMode val="edge"/>
              <c:yMode val="edge"/>
              <c:x val="8.8746893858714943E-3"/>
              <c:y val="6.996755004286672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6651904"/>
        <c:crosses val="autoZero"/>
        <c:crossBetween val="between"/>
      </c:valAx>
      <c:valAx>
        <c:axId val="1876684768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6693088"/>
        <c:crosses val="max"/>
        <c:crossBetween val="between"/>
      </c:valAx>
      <c:catAx>
        <c:axId val="1876693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66847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592170678145448E-2"/>
          <c:y val="7.5909479194762458E-2"/>
          <c:w val="0.87588671463972145"/>
          <c:h val="0.7985243572330124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Real_Sector!$C$1</c:f>
              <c:strCache>
                <c:ptCount val="1"/>
                <c:pt idx="0">
                  <c:v>Agriculture, Forestry and Fishing</c:v>
                </c:pt>
              </c:strCache>
            </c:strRef>
          </c:tx>
          <c:spPr>
            <a:pattFill prst="sphere">
              <a:fgClr>
                <a:schemeClr val="accent4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Real_Sector!$B$17:$B$22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
est.</c:v>
                </c:pt>
                <c:pt idx="3">
                  <c:v>2025
proj.</c:v>
                </c:pt>
                <c:pt idx="4">
                  <c:v>2026
proj.</c:v>
                </c:pt>
                <c:pt idx="5">
                  <c:v>2027
proj.</c:v>
                </c:pt>
              </c:strCache>
            </c:strRef>
          </c:cat>
          <c:val>
            <c:numRef>
              <c:f>Real_Sector!$C$17:$C$22</c:f>
              <c:numCache>
                <c:formatCode>_(* #,##0.0_);_(* \(#,##0.0\);_(* "-"??_);_(@_)</c:formatCode>
                <c:ptCount val="6"/>
                <c:pt idx="0">
                  <c:v>0.52577200758961273</c:v>
                </c:pt>
                <c:pt idx="1">
                  <c:v>0.15856085016804919</c:v>
                </c:pt>
                <c:pt idx="2">
                  <c:v>0.16490923028260612</c:v>
                </c:pt>
                <c:pt idx="3">
                  <c:v>0.35064747053140627</c:v>
                </c:pt>
                <c:pt idx="4">
                  <c:v>0.24248402721994328</c:v>
                </c:pt>
                <c:pt idx="5">
                  <c:v>0.50307606348579725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53-48DB-8137-05C0C4A1324A}"/>
            </c:ext>
          </c:extLst>
        </c:ser>
        <c:ser>
          <c:idx val="1"/>
          <c:order val="1"/>
          <c:tx>
            <c:strRef>
              <c:f>Real_Sector!$D$1</c:f>
              <c:strCache>
                <c:ptCount val="1"/>
                <c:pt idx="0">
                  <c:v>Industry and Commerce</c:v>
                </c:pt>
              </c:strCache>
            </c:strRef>
          </c:tx>
          <c:spPr>
            <a:solidFill>
              <a:srgbClr val="804C1E"/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Real_Sector!$B$17:$B$22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
est.</c:v>
                </c:pt>
                <c:pt idx="3">
                  <c:v>2025
proj.</c:v>
                </c:pt>
                <c:pt idx="4">
                  <c:v>2026
proj.</c:v>
                </c:pt>
                <c:pt idx="5">
                  <c:v>2027
proj.</c:v>
                </c:pt>
              </c:strCache>
            </c:strRef>
          </c:cat>
          <c:val>
            <c:numRef>
              <c:f>Real_Sector!$D$17:$D$22</c:f>
              <c:numCache>
                <c:formatCode>_(* #,##0.0_);_(* \(#,##0.0\);_(* "-"??_);_(@_)</c:formatCode>
                <c:ptCount val="6"/>
                <c:pt idx="0">
                  <c:v>1.5931633597193751</c:v>
                </c:pt>
                <c:pt idx="1">
                  <c:v>0.48588245581549072</c:v>
                </c:pt>
                <c:pt idx="2">
                  <c:v>0.76255425212278494</c:v>
                </c:pt>
                <c:pt idx="3">
                  <c:v>0.77917362965983006</c:v>
                </c:pt>
                <c:pt idx="4">
                  <c:v>0.88433079925999503</c:v>
                </c:pt>
                <c:pt idx="5">
                  <c:v>1.0130929236690633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53-48DB-8137-05C0C4A1324A}"/>
            </c:ext>
          </c:extLst>
        </c:ser>
        <c:ser>
          <c:idx val="2"/>
          <c:order val="2"/>
          <c:tx>
            <c:strRef>
              <c:f>Real_Sector!$E$1</c:f>
              <c:strCache>
                <c:ptCount val="1"/>
                <c:pt idx="0">
                  <c:v>Service</c:v>
                </c:pt>
              </c:strCache>
            </c:strRef>
          </c:tx>
          <c:spPr>
            <a:pattFill prst="pct20">
              <a:fgClr>
                <a:srgbClr val="822137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Real_Sector!$B$17:$B$22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
est.</c:v>
                </c:pt>
                <c:pt idx="3">
                  <c:v>2025
proj.</c:v>
                </c:pt>
                <c:pt idx="4">
                  <c:v>2026
proj.</c:v>
                </c:pt>
                <c:pt idx="5">
                  <c:v>2027
proj.</c:v>
                </c:pt>
              </c:strCache>
            </c:strRef>
          </c:cat>
          <c:val>
            <c:numRef>
              <c:f>Real_Sector!$E$17:$E$22</c:f>
              <c:numCache>
                <c:formatCode>_(* #,##0.0_);_(* \(#,##0.0\);_(* "-"??_);_(@_)</c:formatCode>
                <c:ptCount val="6"/>
                <c:pt idx="0">
                  <c:v>2.1070348512527115</c:v>
                </c:pt>
                <c:pt idx="1">
                  <c:v>1.9397710487145601</c:v>
                </c:pt>
                <c:pt idx="2">
                  <c:v>1.9797038165678373</c:v>
                </c:pt>
                <c:pt idx="3">
                  <c:v>1.9406740675156737</c:v>
                </c:pt>
                <c:pt idx="4">
                  <c:v>2.0931492783906647</c:v>
                </c:pt>
                <c:pt idx="5">
                  <c:v>2.3451803778149394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53-48DB-8137-05C0C4A1324A}"/>
            </c:ext>
          </c:extLst>
        </c:ser>
        <c:ser>
          <c:idx val="3"/>
          <c:order val="3"/>
          <c:tx>
            <c:strRef>
              <c:f>Real_Sector!$F$1</c:f>
              <c:strCache>
                <c:ptCount val="1"/>
                <c:pt idx="0">
                  <c:v>Mineral</c:v>
                </c:pt>
              </c:strCache>
            </c:strRef>
          </c:tx>
          <c:spPr>
            <a:solidFill>
              <a:srgbClr val="822137"/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Real_Sector!$B$17:$B$22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
est.</c:v>
                </c:pt>
                <c:pt idx="3">
                  <c:v>2025
proj.</c:v>
                </c:pt>
                <c:pt idx="4">
                  <c:v>2026
proj.</c:v>
                </c:pt>
                <c:pt idx="5">
                  <c:v>2027
proj.</c:v>
                </c:pt>
              </c:strCache>
            </c:strRef>
          </c:cat>
          <c:val>
            <c:numRef>
              <c:f>Real_Sector!$F$17:$F$22</c:f>
              <c:numCache>
                <c:formatCode>0.0</c:formatCode>
                <c:ptCount val="6"/>
                <c:pt idx="0" formatCode="_(* #,##0.0_);_(* \(#,##0.0\);_(* &quot;-&quot;??_);_(@_)">
                  <c:v>1.3621927926895614</c:v>
                </c:pt>
                <c:pt idx="1">
                  <c:v>0.34469506656500182</c:v>
                </c:pt>
                <c:pt idx="2" formatCode="_(* #,##0.0_);_(* \(#,##0.0\);_(* &quot;-&quot;??_);_(@_)">
                  <c:v>1.0195732142918006</c:v>
                </c:pt>
                <c:pt idx="3" formatCode="_(* #,##0.0_);_(* \(#,##0.0\);_(* &quot;-&quot;??_);_(@_)">
                  <c:v>1.1229265764853926</c:v>
                </c:pt>
                <c:pt idx="4" formatCode="_(* #,##0.0_);_(* \(#,##0.0\);_(* &quot;-&quot;??_);_(@_)">
                  <c:v>0.50684208939435338</c:v>
                </c:pt>
                <c:pt idx="5" formatCode="_(* #,##0.0_);_(* \(#,##0.0\);_(* &quot;-&quot;??_);_(@_)">
                  <c:v>1.084135610252277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53-48DB-8137-05C0C4A132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2081035984"/>
        <c:axId val="2081027248"/>
      </c:barChart>
      <c:lineChart>
        <c:grouping val="standard"/>
        <c:varyColors val="0"/>
        <c:ser>
          <c:idx val="7"/>
          <c:order val="4"/>
          <c:tx>
            <c:strRef>
              <c:f>Real_Sector!$J$1</c:f>
              <c:strCache>
                <c:ptCount val="1"/>
                <c:pt idx="0">
                  <c:v>Total Real GDP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Real_Sector!$B$17:$B$21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
est.</c:v>
                </c:pt>
                <c:pt idx="3">
                  <c:v>2025
proj.</c:v>
                </c:pt>
                <c:pt idx="4">
                  <c:v>2026
proj.</c:v>
                </c:pt>
              </c:strCache>
            </c:strRef>
          </c:cat>
          <c:val>
            <c:numRef>
              <c:f>Real_Sector!$J$17:$J$22</c:f>
              <c:numCache>
                <c:formatCode>0.0</c:formatCode>
                <c:ptCount val="6"/>
                <c:pt idx="0">
                  <c:v>5.1650513579770019</c:v>
                </c:pt>
                <c:pt idx="1">
                  <c:v>2.1928906862465736</c:v>
                </c:pt>
                <c:pt idx="2" formatCode="_(* #,##0.0_);_(* \(#,##0.0\);_(* &quot;-&quot;??_);_(@_)">
                  <c:v>4.194160874586089</c:v>
                </c:pt>
                <c:pt idx="3" formatCode="_(* #,##0.0_);_(* \(#,##0.0\);_(* &quot;-&quot;??_);_(@_)">
                  <c:v>4.3296279768969441</c:v>
                </c:pt>
                <c:pt idx="4" formatCode="_(* #,##0.0_);_(* \(#,##0.0\);_(* &quot;-&quot;??_);_(@_)">
                  <c:v>3.8871508542542275</c:v>
                </c:pt>
                <c:pt idx="5" formatCode="_(* #,##0.0_);_(* \(#,##0.0\);_(* &quot;-&quot;??_);_(@_)">
                  <c:v>4.722420071959216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D53-48DB-8137-05C0C4A132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1035984"/>
        <c:axId val="2081027248"/>
      </c:lineChart>
      <c:catAx>
        <c:axId val="2081035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2081027248"/>
        <c:crosses val="autoZero"/>
        <c:auto val="1"/>
        <c:lblAlgn val="ctr"/>
        <c:lblOffset val="100"/>
        <c:noMultiLvlLbl val="0"/>
      </c:catAx>
      <c:valAx>
        <c:axId val="2081027248"/>
        <c:scaling>
          <c:orientation val="minMax"/>
          <c:max val="7"/>
          <c:min val="-4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2081035984"/>
        <c:crosses val="autoZero"/>
        <c:crossBetween val="between"/>
        <c:majorUnit val="2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8.2957353422474484E-2"/>
          <c:y val="0.59755880717817822"/>
          <c:w val="0.43804554805048684"/>
          <c:h val="0.210771652879872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BOP: 2025 Sep Vs Mar Projections (</a:t>
            </a:r>
            <a:r>
              <a:rPr lang="en-US" sz="1600" b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K'billion</a:t>
            </a:r>
            <a:r>
              <a:rPr lang="en-US" sz="1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c:rich>
      </c:tx>
      <c:layout>
        <c:manualLayout>
          <c:xMode val="edge"/>
          <c:yMode val="edge"/>
          <c:x val="4.296012041882398E-2"/>
          <c:y val="2.278645716522836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386225377373971E-2"/>
          <c:y val="0.10132319617463806"/>
          <c:w val="0.92241553220770633"/>
          <c:h val="0.756460405309808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'bop dev'!$A$20</c:f>
              <c:strCache>
                <c:ptCount val="1"/>
                <c:pt idx="0">
                  <c:v>Current &amp; Capital Account (25 Mar)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'bop dev'!$C$3:$F$4</c:f>
              <c:multiLvlStrCache>
                <c:ptCount val="4"/>
                <c:lvl>
                  <c:pt idx="0">
                    <c:v>Actual</c:v>
                  </c:pt>
                  <c:pt idx="1">
                    <c:v>Proj</c:v>
                  </c:pt>
                  <c:pt idx="2">
                    <c:v>Proj</c:v>
                  </c:pt>
                  <c:pt idx="3">
                    <c:v>Proj</c:v>
                  </c:pt>
                </c:lvl>
                <c:lvl>
                  <c:pt idx="0">
                    <c:v>2024</c:v>
                  </c:pt>
                  <c:pt idx="1">
                    <c:v>2025</c:v>
                  </c:pt>
                  <c:pt idx="2">
                    <c:v>2026</c:v>
                  </c:pt>
                  <c:pt idx="3">
                    <c:v>2027</c:v>
                  </c:pt>
                </c:lvl>
              </c:multiLvlStrCache>
            </c:multiLvlStrRef>
          </c:cat>
          <c:val>
            <c:numRef>
              <c:f>'bop dev'!$C$20:$F$20</c:f>
              <c:numCache>
                <c:formatCode>#,##0.0</c:formatCode>
                <c:ptCount val="4"/>
                <c:pt idx="0">
                  <c:v>13200.501184855428</c:v>
                </c:pt>
                <c:pt idx="1">
                  <c:v>13648.720188094123</c:v>
                </c:pt>
                <c:pt idx="2">
                  <c:v>9948.7563979849947</c:v>
                </c:pt>
                <c:pt idx="3">
                  <c:v>10212.48432870571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24-49BD-BAB6-05729D64F818}"/>
            </c:ext>
          </c:extLst>
        </c:ser>
        <c:ser>
          <c:idx val="1"/>
          <c:order val="1"/>
          <c:tx>
            <c:strRef>
              <c:f>'bop dev'!$A$21</c:f>
              <c:strCache>
                <c:ptCount val="1"/>
                <c:pt idx="0">
                  <c:v>Financial Account (25 Mar)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'bop dev'!$C$3:$F$4</c:f>
              <c:multiLvlStrCache>
                <c:ptCount val="4"/>
                <c:lvl>
                  <c:pt idx="0">
                    <c:v>Actual</c:v>
                  </c:pt>
                  <c:pt idx="1">
                    <c:v>Proj</c:v>
                  </c:pt>
                  <c:pt idx="2">
                    <c:v>Proj</c:v>
                  </c:pt>
                  <c:pt idx="3">
                    <c:v>Proj</c:v>
                  </c:pt>
                </c:lvl>
                <c:lvl>
                  <c:pt idx="0">
                    <c:v>2024</c:v>
                  </c:pt>
                  <c:pt idx="1">
                    <c:v>2025</c:v>
                  </c:pt>
                  <c:pt idx="2">
                    <c:v>2026</c:v>
                  </c:pt>
                  <c:pt idx="3">
                    <c:v>2027</c:v>
                  </c:pt>
                </c:lvl>
              </c:multiLvlStrCache>
            </c:multiLvlStrRef>
          </c:cat>
          <c:val>
            <c:numRef>
              <c:f>'bop dev'!$C$21:$F$21</c:f>
              <c:numCache>
                <c:formatCode>#,##0.0</c:formatCode>
                <c:ptCount val="4"/>
                <c:pt idx="0">
                  <c:v>-17875.6251586121</c:v>
                </c:pt>
                <c:pt idx="1">
                  <c:v>-16067.515336418701</c:v>
                </c:pt>
                <c:pt idx="2">
                  <c:v>-10145.812428765201</c:v>
                </c:pt>
                <c:pt idx="3">
                  <c:v>-10397.327135261799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24-49BD-BAB6-05729D64F818}"/>
            </c:ext>
          </c:extLst>
        </c:ser>
        <c:ser>
          <c:idx val="3"/>
          <c:order val="3"/>
          <c:tx>
            <c:strRef>
              <c:f>'bop dev'!$A$6</c:f>
              <c:strCache>
                <c:ptCount val="1"/>
                <c:pt idx="0">
                  <c:v>Current &amp; Capital Account</c:v>
                </c:pt>
              </c:strCache>
            </c:strRef>
          </c:tx>
          <c:spPr>
            <a:solidFill>
              <a:srgbClr val="822137"/>
            </a:solidFill>
            <a:ln>
              <a:solidFill>
                <a:srgbClr val="822137"/>
              </a:solidFill>
            </a:ln>
            <a:effectLst/>
          </c:spPr>
          <c:invertIfNegative val="0"/>
          <c:cat>
            <c:multiLvlStrRef>
              <c:f>'bop dev'!$C$3:$F$4</c:f>
              <c:multiLvlStrCache>
                <c:ptCount val="4"/>
                <c:lvl>
                  <c:pt idx="0">
                    <c:v>Actual</c:v>
                  </c:pt>
                  <c:pt idx="1">
                    <c:v>Proj</c:v>
                  </c:pt>
                  <c:pt idx="2">
                    <c:v>Proj</c:v>
                  </c:pt>
                  <c:pt idx="3">
                    <c:v>Proj</c:v>
                  </c:pt>
                </c:lvl>
                <c:lvl>
                  <c:pt idx="0">
                    <c:v>2024</c:v>
                  </c:pt>
                  <c:pt idx="1">
                    <c:v>2025</c:v>
                  </c:pt>
                  <c:pt idx="2">
                    <c:v>2026</c:v>
                  </c:pt>
                  <c:pt idx="3">
                    <c:v>2027</c:v>
                  </c:pt>
                </c:lvl>
              </c:multiLvlStrCache>
            </c:multiLvlStrRef>
          </c:cat>
          <c:val>
            <c:numRef>
              <c:f>'bop dev'!$C$6:$F$6</c:f>
              <c:numCache>
                <c:formatCode>#,##0.0</c:formatCode>
                <c:ptCount val="4"/>
                <c:pt idx="0">
                  <c:v>18417.250143102454</c:v>
                </c:pt>
                <c:pt idx="1">
                  <c:v>29148.698473464272</c:v>
                </c:pt>
                <c:pt idx="2">
                  <c:v>28143.182087558325</c:v>
                </c:pt>
                <c:pt idx="3">
                  <c:v>29537.840588530507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24-49BD-BAB6-05729D64F818}"/>
            </c:ext>
          </c:extLst>
        </c:ser>
        <c:ser>
          <c:idx val="4"/>
          <c:order val="4"/>
          <c:tx>
            <c:strRef>
              <c:f>'bop dev'!$A$13</c:f>
              <c:strCache>
                <c:ptCount val="1"/>
                <c:pt idx="0">
                  <c:v>Financial Account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'bop dev'!$C$3:$F$4</c:f>
              <c:multiLvlStrCache>
                <c:ptCount val="4"/>
                <c:lvl>
                  <c:pt idx="0">
                    <c:v>Actual</c:v>
                  </c:pt>
                  <c:pt idx="1">
                    <c:v>Proj</c:v>
                  </c:pt>
                  <c:pt idx="2">
                    <c:v>Proj</c:v>
                  </c:pt>
                  <c:pt idx="3">
                    <c:v>Proj</c:v>
                  </c:pt>
                </c:lvl>
                <c:lvl>
                  <c:pt idx="0">
                    <c:v>2024</c:v>
                  </c:pt>
                  <c:pt idx="1">
                    <c:v>2025</c:v>
                  </c:pt>
                  <c:pt idx="2">
                    <c:v>2026</c:v>
                  </c:pt>
                  <c:pt idx="3">
                    <c:v>2027</c:v>
                  </c:pt>
                </c:lvl>
              </c:multiLvlStrCache>
            </c:multiLvlStrRef>
          </c:cat>
          <c:val>
            <c:numRef>
              <c:f>'bop dev'!$C$13:$F$13</c:f>
              <c:numCache>
                <c:formatCode>#,##0.0</c:formatCode>
                <c:ptCount val="4"/>
                <c:pt idx="0">
                  <c:v>-18055.610850840199</c:v>
                </c:pt>
                <c:pt idx="1">
                  <c:v>-29609.381175104099</c:v>
                </c:pt>
                <c:pt idx="2">
                  <c:v>-27506.4753569493</c:v>
                </c:pt>
                <c:pt idx="3">
                  <c:v>-29724.3708703667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24-49BD-BAB6-05729D64F8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939249648"/>
        <c:axId val="1939254640"/>
      </c:barChart>
      <c:lineChart>
        <c:grouping val="standard"/>
        <c:varyColors val="0"/>
        <c:ser>
          <c:idx val="2"/>
          <c:order val="2"/>
          <c:tx>
            <c:strRef>
              <c:f>'bop dev'!$A$22</c:f>
              <c:strCache>
                <c:ptCount val="1"/>
                <c:pt idx="0">
                  <c:v>Overall Balance (25 Mar)</c:v>
                </c:pt>
              </c:strCache>
            </c:strRef>
          </c:tx>
          <c:spPr>
            <a:ln w="19050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circle"/>
            <c:size val="6"/>
            <c:spPr>
              <a:solidFill>
                <a:schemeClr val="tx1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multiLvlStrRef>
              <c:f>'bop dev'!$C$3:$F$4</c:f>
              <c:multiLvlStrCache>
                <c:ptCount val="4"/>
                <c:lvl>
                  <c:pt idx="0">
                    <c:v>Actual</c:v>
                  </c:pt>
                  <c:pt idx="1">
                    <c:v>Proj</c:v>
                  </c:pt>
                  <c:pt idx="2">
                    <c:v>Proj</c:v>
                  </c:pt>
                  <c:pt idx="3">
                    <c:v>Proj</c:v>
                  </c:pt>
                </c:lvl>
                <c:lvl>
                  <c:pt idx="0">
                    <c:v>2024</c:v>
                  </c:pt>
                  <c:pt idx="1">
                    <c:v>2025</c:v>
                  </c:pt>
                  <c:pt idx="2">
                    <c:v>2026</c:v>
                  </c:pt>
                  <c:pt idx="3">
                    <c:v>2027</c:v>
                  </c:pt>
                </c:lvl>
              </c:multiLvlStrCache>
            </c:multiLvlStrRef>
          </c:cat>
          <c:val>
            <c:numRef>
              <c:f>'bop dev'!$C$22:$F$22</c:f>
              <c:numCache>
                <c:formatCode>#,##0.0</c:formatCode>
                <c:ptCount val="4"/>
                <c:pt idx="0">
                  <c:v>238.97590045578337</c:v>
                </c:pt>
                <c:pt idx="1">
                  <c:v>-2418.6769609335361</c:v>
                </c:pt>
                <c:pt idx="2">
                  <c:v>-197.20443822760996</c:v>
                </c:pt>
                <c:pt idx="3">
                  <c:v>-185.01977622953919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024-49BD-BAB6-05729D64F818}"/>
            </c:ext>
          </c:extLst>
        </c:ser>
        <c:ser>
          <c:idx val="5"/>
          <c:order val="5"/>
          <c:tx>
            <c:strRef>
              <c:f>'bop dev'!$A$14</c:f>
              <c:strCache>
                <c:ptCount val="1"/>
                <c:pt idx="0">
                  <c:v>Overall Balance</c:v>
                </c:pt>
              </c:strCache>
            </c:strRef>
          </c:tx>
          <c:spPr>
            <a:ln w="22225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square"/>
            <c:size val="7"/>
            <c:spPr>
              <a:solidFill>
                <a:srgbClr val="C00000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multiLvlStrRef>
              <c:f>'bop dev'!$C$3:$F$4</c:f>
              <c:multiLvlStrCache>
                <c:ptCount val="4"/>
                <c:lvl>
                  <c:pt idx="0">
                    <c:v>Actual</c:v>
                  </c:pt>
                  <c:pt idx="1">
                    <c:v>Proj</c:v>
                  </c:pt>
                  <c:pt idx="2">
                    <c:v>Proj</c:v>
                  </c:pt>
                  <c:pt idx="3">
                    <c:v>Proj</c:v>
                  </c:pt>
                </c:lvl>
                <c:lvl>
                  <c:pt idx="0">
                    <c:v>2024</c:v>
                  </c:pt>
                  <c:pt idx="1">
                    <c:v>2025</c:v>
                  </c:pt>
                  <c:pt idx="2">
                    <c:v>2026</c:v>
                  </c:pt>
                  <c:pt idx="3">
                    <c:v>2027</c:v>
                  </c:pt>
                </c:lvl>
              </c:multiLvlStrCache>
            </c:multiLvlStrRef>
          </c:cat>
          <c:val>
            <c:numRef>
              <c:f>'bop dev'!$C$14:$F$14</c:f>
              <c:numCache>
                <c:formatCode>#,##0.0</c:formatCode>
                <c:ptCount val="4"/>
                <c:pt idx="0">
                  <c:v>238.43520949564908</c:v>
                </c:pt>
                <c:pt idx="1">
                  <c:v>-133.44945920801001</c:v>
                </c:pt>
                <c:pt idx="2">
                  <c:v>878.986778645198</c:v>
                </c:pt>
                <c:pt idx="3">
                  <c:v>1075.1490250283832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024-49BD-BAB6-05729D64F8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9249648"/>
        <c:axId val="1939254640"/>
      </c:lineChart>
      <c:catAx>
        <c:axId val="193924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939254640"/>
        <c:crosses val="autoZero"/>
        <c:auto val="1"/>
        <c:lblAlgn val="ctr"/>
        <c:lblOffset val="100"/>
        <c:noMultiLvlLbl val="0"/>
      </c:catAx>
      <c:valAx>
        <c:axId val="1939254640"/>
        <c:scaling>
          <c:orientation val="minMax"/>
          <c:max val="60000"/>
          <c:min val="-6000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939249648"/>
        <c:crosses val="autoZero"/>
        <c:crossBetween val="between"/>
        <c:dispUnits>
          <c:builtInUnit val="thousands"/>
        </c:dispUnits>
      </c:val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10737783558810594"/>
          <c:y val="0.67982970328979508"/>
          <c:w val="0.85415192978837173"/>
          <c:h val="0.126471514590088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6594116389919743E-2"/>
          <c:y val="6.4911754428760737E-2"/>
          <c:w val="0.80896490219734907"/>
          <c:h val="0.7226386457113848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'RESERVES &amp; EXCHANGE RATE'!$C$1</c:f>
              <c:strCache>
                <c:ptCount val="1"/>
                <c:pt idx="0">
                  <c:v>FX Reserves Level (US$'m) (lhs)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400">
              <a:noFill/>
            </a:ln>
          </c:spPr>
          <c:invertIfNegative val="0"/>
          <c:cat>
            <c:numRef>
              <c:f>'RESERVES &amp; EXCHANGE RATE'!$B$4:$B$52</c:f>
              <c:numCache>
                <c:formatCode>General</c:formatCode>
                <c:ptCount val="49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2000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2004</c:v>
                </c:pt>
                <c:pt idx="28">
                  <c:v>2005</c:v>
                </c:pt>
                <c:pt idx="29">
                  <c:v>2006</c:v>
                </c:pt>
                <c:pt idx="30">
                  <c:v>2007</c:v>
                </c:pt>
                <c:pt idx="31">
                  <c:v>2008</c:v>
                </c:pt>
                <c:pt idx="32">
                  <c:v>2009</c:v>
                </c:pt>
                <c:pt idx="33">
                  <c:v>2010</c:v>
                </c:pt>
                <c:pt idx="34">
                  <c:v>2011</c:v>
                </c:pt>
                <c:pt idx="35">
                  <c:v>2012</c:v>
                </c:pt>
                <c:pt idx="36">
                  <c:v>2013</c:v>
                </c:pt>
                <c:pt idx="37">
                  <c:v>2014</c:v>
                </c:pt>
                <c:pt idx="38">
                  <c:v>2015</c:v>
                </c:pt>
                <c:pt idx="39">
                  <c:v>2016</c:v>
                </c:pt>
                <c:pt idx="40">
                  <c:v>2017</c:v>
                </c:pt>
                <c:pt idx="41">
                  <c:v>2018</c:v>
                </c:pt>
                <c:pt idx="42">
                  <c:v>2019</c:v>
                </c:pt>
                <c:pt idx="43">
                  <c:v>2020</c:v>
                </c:pt>
                <c:pt idx="44">
                  <c:v>2021</c:v>
                </c:pt>
                <c:pt idx="45">
                  <c:v>2022</c:v>
                </c:pt>
                <c:pt idx="46">
                  <c:v>2023</c:v>
                </c:pt>
                <c:pt idx="47">
                  <c:v>2024</c:v>
                </c:pt>
                <c:pt idx="48">
                  <c:v>2025</c:v>
                </c:pt>
              </c:numCache>
            </c:numRef>
          </c:cat>
          <c:val>
            <c:numRef>
              <c:f>'RESERVES &amp; EXCHANGE RATE'!$C$4:$C$52</c:f>
              <c:numCache>
                <c:formatCode>_-* #,##0.0_-;\-* #,##0.0_-;_-* "-"??_-;_-@_-</c:formatCode>
                <c:ptCount val="49"/>
                <c:pt idx="0">
                  <c:v>328</c:v>
                </c:pt>
                <c:pt idx="1">
                  <c:v>297</c:v>
                </c:pt>
                <c:pt idx="2">
                  <c:v>373</c:v>
                </c:pt>
                <c:pt idx="3">
                  <c:v>294</c:v>
                </c:pt>
                <c:pt idx="4">
                  <c:v>290</c:v>
                </c:pt>
                <c:pt idx="5">
                  <c:v>272</c:v>
                </c:pt>
                <c:pt idx="6">
                  <c:v>397</c:v>
                </c:pt>
                <c:pt idx="7">
                  <c:v>423</c:v>
                </c:pt>
                <c:pt idx="8">
                  <c:v>464</c:v>
                </c:pt>
                <c:pt idx="9">
                  <c:v>461</c:v>
                </c:pt>
                <c:pt idx="10">
                  <c:v>445</c:v>
                </c:pt>
                <c:pt idx="11">
                  <c:v>396</c:v>
                </c:pt>
                <c:pt idx="12">
                  <c:v>342</c:v>
                </c:pt>
                <c:pt idx="13">
                  <c:v>378</c:v>
                </c:pt>
                <c:pt idx="14">
                  <c:v>309</c:v>
                </c:pt>
                <c:pt idx="15">
                  <c:v>244</c:v>
                </c:pt>
                <c:pt idx="16">
                  <c:v>138</c:v>
                </c:pt>
                <c:pt idx="17">
                  <c:v>112</c:v>
                </c:pt>
                <c:pt idx="18">
                  <c:v>357</c:v>
                </c:pt>
                <c:pt idx="19">
                  <c:v>789</c:v>
                </c:pt>
                <c:pt idx="20">
                  <c:v>635</c:v>
                </c:pt>
                <c:pt idx="21">
                  <c:v>404.1</c:v>
                </c:pt>
                <c:pt idx="22">
                  <c:v>550.79999999999995</c:v>
                </c:pt>
                <c:pt idx="23">
                  <c:v>909.6</c:v>
                </c:pt>
                <c:pt idx="24">
                  <c:v>432.9</c:v>
                </c:pt>
                <c:pt idx="25">
                  <c:v>341.1</c:v>
                </c:pt>
                <c:pt idx="26">
                  <c:v>521.4</c:v>
                </c:pt>
                <c:pt idx="27">
                  <c:v>664.3</c:v>
                </c:pt>
                <c:pt idx="28">
                  <c:v>773.8</c:v>
                </c:pt>
                <c:pt idx="29">
                  <c:v>1447.9</c:v>
                </c:pt>
                <c:pt idx="30">
                  <c:v>2106.1</c:v>
                </c:pt>
                <c:pt idx="31">
                  <c:v>2092.6</c:v>
                </c:pt>
                <c:pt idx="32">
                  <c:v>2457.4</c:v>
                </c:pt>
                <c:pt idx="33">
                  <c:v>3162</c:v>
                </c:pt>
                <c:pt idx="34">
                  <c:v>4350.1000000000004</c:v>
                </c:pt>
                <c:pt idx="35">
                  <c:v>4006</c:v>
                </c:pt>
                <c:pt idx="36">
                  <c:v>2854.7</c:v>
                </c:pt>
                <c:pt idx="37">
                  <c:v>2347.3000000000002</c:v>
                </c:pt>
                <c:pt idx="38">
                  <c:v>1865.1</c:v>
                </c:pt>
                <c:pt idx="39">
                  <c:v>1685.4</c:v>
                </c:pt>
                <c:pt idx="40">
                  <c:v>1718.3060520311601</c:v>
                </c:pt>
                <c:pt idx="41">
                  <c:v>2296.0565455800574</c:v>
                </c:pt>
                <c:pt idx="42">
                  <c:v>2338.1423593851191</c:v>
                </c:pt>
                <c:pt idx="43">
                  <c:v>2709.4</c:v>
                </c:pt>
                <c:pt idx="44">
                  <c:v>3290.3</c:v>
                </c:pt>
                <c:pt idx="45">
                  <c:v>4132.2</c:v>
                </c:pt>
                <c:pt idx="46">
                  <c:v>3425.2</c:v>
                </c:pt>
                <c:pt idx="47">
                  <c:v>3615.7</c:v>
                </c:pt>
                <c:pt idx="48">
                  <c:v>3566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5F-421B-94AD-77D5519B7D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1203024"/>
        <c:axId val="1"/>
      </c:barChart>
      <c:catAx>
        <c:axId val="43120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>
                <a:latin typeface="Trebuchet MS" panose="020B0603020202020204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latin typeface="Trebuchet MS" panose="020B0603020202020204" pitchFamily="34" charset="0"/>
                  </a:defRPr>
                </a:pPr>
                <a:r>
                  <a:rPr lang="en-US">
                    <a:latin typeface="Trebuchet MS" panose="020B0603020202020204" pitchFamily="34" charset="0"/>
                  </a:rPr>
                  <a:t>US$'million</a:t>
                </a:r>
              </a:p>
            </c:rich>
          </c:tx>
          <c:layout>
            <c:manualLayout>
              <c:xMode val="edge"/>
              <c:yMode val="edge"/>
              <c:x val="1.7572871475355609E-2"/>
              <c:y val="0.35883266325849933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 sz="1100">
                <a:latin typeface="Trebuchet MS" panose="020B0603020202020204" pitchFamily="34" charset="0"/>
              </a:defRPr>
            </a:pPr>
            <a:endParaRPr lang="en-US"/>
          </a:p>
        </c:txPr>
        <c:crossAx val="4312030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9.1257514181695032E-2"/>
          <c:y val="0.86768085420997154"/>
          <c:w val="0.84353908455739868"/>
          <c:h val="0.11272044322731457"/>
        </c:manualLayout>
      </c:layout>
      <c:overlay val="0"/>
      <c:spPr>
        <a:noFill/>
        <a:ln w="25400">
          <a:noFill/>
        </a:ln>
      </c:spPr>
      <c:txPr>
        <a:bodyPr rot="0" vert="horz"/>
        <a:lstStyle/>
        <a:p>
          <a:pPr>
            <a:defRPr sz="1100">
              <a:latin typeface="Trebuchet MS" panose="020B0603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AU" sz="1600" b="1">
                <a:solidFill>
                  <a:sysClr val="windowText" lastClr="000000"/>
                </a:solidFill>
              </a:rPr>
              <a:t>Essential</a:t>
            </a:r>
            <a:r>
              <a:rPr lang="en-AU" sz="1600" b="1" baseline="0">
                <a:solidFill>
                  <a:sysClr val="windowText" lastClr="000000"/>
                </a:solidFill>
              </a:rPr>
              <a:t> vs Non-Essential Orders</a:t>
            </a:r>
            <a:endParaRPr lang="en-AU" sz="16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ORDERBOOK!$B$1</c:f>
              <c:strCache>
                <c:ptCount val="1"/>
                <c:pt idx="0">
                  <c:v>Essential Orders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ORDERBOOK!$A$2:$A$65</c:f>
              <c:numCache>
                <c:formatCode>[$-C09]dd\-mmm\-yy;@</c:formatCode>
                <c:ptCount val="64"/>
                <c:pt idx="0">
                  <c:v>45464</c:v>
                </c:pt>
                <c:pt idx="1">
                  <c:v>45471</c:v>
                </c:pt>
                <c:pt idx="2">
                  <c:v>45478</c:v>
                </c:pt>
                <c:pt idx="3">
                  <c:v>45485</c:v>
                </c:pt>
                <c:pt idx="4">
                  <c:v>45492</c:v>
                </c:pt>
                <c:pt idx="5">
                  <c:v>45499</c:v>
                </c:pt>
                <c:pt idx="6">
                  <c:v>45506</c:v>
                </c:pt>
                <c:pt idx="7">
                  <c:v>45513</c:v>
                </c:pt>
                <c:pt idx="8">
                  <c:v>45520</c:v>
                </c:pt>
                <c:pt idx="9">
                  <c:v>45527</c:v>
                </c:pt>
                <c:pt idx="10">
                  <c:v>45534</c:v>
                </c:pt>
                <c:pt idx="11">
                  <c:v>45541</c:v>
                </c:pt>
                <c:pt idx="12">
                  <c:v>45548</c:v>
                </c:pt>
                <c:pt idx="13">
                  <c:v>45555</c:v>
                </c:pt>
                <c:pt idx="14">
                  <c:v>45562</c:v>
                </c:pt>
                <c:pt idx="15">
                  <c:v>45569</c:v>
                </c:pt>
                <c:pt idx="16">
                  <c:v>45576</c:v>
                </c:pt>
                <c:pt idx="17">
                  <c:v>45583</c:v>
                </c:pt>
                <c:pt idx="18">
                  <c:v>45590</c:v>
                </c:pt>
                <c:pt idx="19">
                  <c:v>45597</c:v>
                </c:pt>
                <c:pt idx="20">
                  <c:v>45604</c:v>
                </c:pt>
                <c:pt idx="21">
                  <c:v>45611</c:v>
                </c:pt>
                <c:pt idx="22">
                  <c:v>45618</c:v>
                </c:pt>
                <c:pt idx="23">
                  <c:v>45625</c:v>
                </c:pt>
                <c:pt idx="24">
                  <c:v>45632</c:v>
                </c:pt>
                <c:pt idx="25">
                  <c:v>45639</c:v>
                </c:pt>
                <c:pt idx="26">
                  <c:v>45650</c:v>
                </c:pt>
                <c:pt idx="27">
                  <c:v>45660</c:v>
                </c:pt>
                <c:pt idx="28">
                  <c:v>45667</c:v>
                </c:pt>
                <c:pt idx="29">
                  <c:v>45674</c:v>
                </c:pt>
                <c:pt idx="30">
                  <c:v>45681</c:v>
                </c:pt>
                <c:pt idx="31">
                  <c:v>45687</c:v>
                </c:pt>
                <c:pt idx="32">
                  <c:v>45688</c:v>
                </c:pt>
                <c:pt idx="33">
                  <c:v>45695</c:v>
                </c:pt>
                <c:pt idx="34">
                  <c:v>45702</c:v>
                </c:pt>
                <c:pt idx="35">
                  <c:v>45709</c:v>
                </c:pt>
                <c:pt idx="36">
                  <c:v>45716</c:v>
                </c:pt>
                <c:pt idx="37">
                  <c:v>45723</c:v>
                </c:pt>
                <c:pt idx="38">
                  <c:v>45730</c:v>
                </c:pt>
                <c:pt idx="39">
                  <c:v>45737</c:v>
                </c:pt>
                <c:pt idx="40">
                  <c:v>45744</c:v>
                </c:pt>
                <c:pt idx="41">
                  <c:v>45751</c:v>
                </c:pt>
                <c:pt idx="42">
                  <c:v>45758</c:v>
                </c:pt>
                <c:pt idx="43">
                  <c:v>45764</c:v>
                </c:pt>
                <c:pt idx="44">
                  <c:v>45772</c:v>
                </c:pt>
                <c:pt idx="45">
                  <c:v>45779</c:v>
                </c:pt>
                <c:pt idx="46">
                  <c:v>45786</c:v>
                </c:pt>
                <c:pt idx="47">
                  <c:v>45793</c:v>
                </c:pt>
                <c:pt idx="48">
                  <c:v>45800</c:v>
                </c:pt>
                <c:pt idx="49">
                  <c:v>45807</c:v>
                </c:pt>
                <c:pt idx="50">
                  <c:v>45814</c:v>
                </c:pt>
                <c:pt idx="51">
                  <c:v>45821</c:v>
                </c:pt>
                <c:pt idx="52">
                  <c:v>45828</c:v>
                </c:pt>
                <c:pt idx="53">
                  <c:v>45835</c:v>
                </c:pt>
                <c:pt idx="54">
                  <c:v>45842</c:v>
                </c:pt>
                <c:pt idx="55">
                  <c:v>45849</c:v>
                </c:pt>
                <c:pt idx="56">
                  <c:v>45856</c:v>
                </c:pt>
                <c:pt idx="57">
                  <c:v>45863</c:v>
                </c:pt>
                <c:pt idx="58">
                  <c:v>45870</c:v>
                </c:pt>
                <c:pt idx="59">
                  <c:v>45877</c:v>
                </c:pt>
                <c:pt idx="60">
                  <c:v>45884</c:v>
                </c:pt>
                <c:pt idx="61">
                  <c:v>45891</c:v>
                </c:pt>
                <c:pt idx="62">
                  <c:v>45898</c:v>
                </c:pt>
              </c:numCache>
            </c:numRef>
          </c:cat>
          <c:val>
            <c:numRef>
              <c:f>ORDERBOOK!$B$2:$B$65</c:f>
              <c:numCache>
                <c:formatCode>0.0</c:formatCode>
                <c:ptCount val="64"/>
                <c:pt idx="0">
                  <c:v>664.79929450189593</c:v>
                </c:pt>
                <c:pt idx="1">
                  <c:v>492.5680587600001</c:v>
                </c:pt>
                <c:pt idx="2">
                  <c:v>179.17105856999999</c:v>
                </c:pt>
                <c:pt idx="3">
                  <c:v>651.11617877841411</c:v>
                </c:pt>
                <c:pt idx="4">
                  <c:v>615</c:v>
                </c:pt>
                <c:pt idx="5">
                  <c:v>531.30796178225239</c:v>
                </c:pt>
                <c:pt idx="6">
                  <c:v>866.60245686618146</c:v>
                </c:pt>
                <c:pt idx="7">
                  <c:v>1140.6622064033645</c:v>
                </c:pt>
                <c:pt idx="8">
                  <c:v>918.88787563734513</c:v>
                </c:pt>
                <c:pt idx="9">
                  <c:v>940.94999999999993</c:v>
                </c:pt>
                <c:pt idx="10">
                  <c:v>881.97548467953129</c:v>
                </c:pt>
                <c:pt idx="11">
                  <c:v>938.02687858000002</c:v>
                </c:pt>
                <c:pt idx="12">
                  <c:v>828.95072604917448</c:v>
                </c:pt>
                <c:pt idx="13">
                  <c:v>723.78239776201303</c:v>
                </c:pt>
                <c:pt idx="14">
                  <c:v>603.09077671000011</c:v>
                </c:pt>
                <c:pt idx="15">
                  <c:v>833.32484875598459</c:v>
                </c:pt>
                <c:pt idx="16">
                  <c:v>723.09400500656682</c:v>
                </c:pt>
                <c:pt idx="17">
                  <c:v>819.67420507560644</c:v>
                </c:pt>
                <c:pt idx="18">
                  <c:v>903.97358982000003</c:v>
                </c:pt>
                <c:pt idx="19">
                  <c:v>894.36579178000011</c:v>
                </c:pt>
                <c:pt idx="20">
                  <c:v>1088.8048869706618</c:v>
                </c:pt>
                <c:pt idx="21">
                  <c:v>1113.1625373799998</c:v>
                </c:pt>
                <c:pt idx="22">
                  <c:v>604.06801332230702</c:v>
                </c:pt>
                <c:pt idx="23">
                  <c:v>447.85385278963497</c:v>
                </c:pt>
                <c:pt idx="24">
                  <c:v>520.16269860000011</c:v>
                </c:pt>
                <c:pt idx="25">
                  <c:v>551.29744426680691</c:v>
                </c:pt>
                <c:pt idx="26">
                  <c:v>294.96957825536634</c:v>
                </c:pt>
                <c:pt idx="27">
                  <c:v>342.00316189021095</c:v>
                </c:pt>
                <c:pt idx="28">
                  <c:v>562.69023383089575</c:v>
                </c:pt>
                <c:pt idx="29">
                  <c:v>352.06233905656319</c:v>
                </c:pt>
                <c:pt idx="30">
                  <c:v>398.58971426000005</c:v>
                </c:pt>
                <c:pt idx="31">
                  <c:v>275.22671762397334</c:v>
                </c:pt>
                <c:pt idx="32">
                  <c:v>275.22671762397334</c:v>
                </c:pt>
                <c:pt idx="33">
                  <c:v>290.43900598538187</c:v>
                </c:pt>
                <c:pt idx="34">
                  <c:v>268.31945108565344</c:v>
                </c:pt>
                <c:pt idx="35">
                  <c:v>228.47</c:v>
                </c:pt>
                <c:pt idx="36">
                  <c:v>196.78700000000001</c:v>
                </c:pt>
                <c:pt idx="37">
                  <c:v>242.4961399511424</c:v>
                </c:pt>
                <c:pt idx="38">
                  <c:v>217.19710352295681</c:v>
                </c:pt>
                <c:pt idx="39">
                  <c:v>271.88190777860848</c:v>
                </c:pt>
                <c:pt idx="40">
                  <c:v>181.37330000000003</c:v>
                </c:pt>
                <c:pt idx="41">
                  <c:v>83.749000000000009</c:v>
                </c:pt>
                <c:pt idx="42">
                  <c:v>135.2764952283583</c:v>
                </c:pt>
                <c:pt idx="43">
                  <c:v>199.518</c:v>
                </c:pt>
                <c:pt idx="44">
                  <c:v>44.092999999999996</c:v>
                </c:pt>
                <c:pt idx="45">
                  <c:v>98.364652930000005</c:v>
                </c:pt>
                <c:pt idx="46">
                  <c:v>69.787999999999997</c:v>
                </c:pt>
                <c:pt idx="47">
                  <c:v>61.553000000000004</c:v>
                </c:pt>
                <c:pt idx="48">
                  <c:v>106.488</c:v>
                </c:pt>
                <c:pt idx="49">
                  <c:v>25.435992446659746</c:v>
                </c:pt>
                <c:pt idx="50">
                  <c:v>133.32084214607201</c:v>
                </c:pt>
                <c:pt idx="51">
                  <c:v>120.17000000000002</c:v>
                </c:pt>
                <c:pt idx="52">
                  <c:v>165.346</c:v>
                </c:pt>
                <c:pt idx="53">
                  <c:v>96.671000000000006</c:v>
                </c:pt>
                <c:pt idx="54">
                  <c:v>81.844000000000008</c:v>
                </c:pt>
                <c:pt idx="55">
                  <c:v>55.201999999999998</c:v>
                </c:pt>
                <c:pt idx="56">
                  <c:v>92.994418391142077</c:v>
                </c:pt>
                <c:pt idx="57">
                  <c:v>0</c:v>
                </c:pt>
                <c:pt idx="58">
                  <c:v>19.372955859000005</c:v>
                </c:pt>
                <c:pt idx="59">
                  <c:v>106.11329156201342</c:v>
                </c:pt>
                <c:pt idx="60">
                  <c:v>303.8</c:v>
                </c:pt>
                <c:pt idx="61">
                  <c:v>267.93599999999998</c:v>
                </c:pt>
                <c:pt idx="62">
                  <c:v>77.439679729999995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33-4B37-8A26-C858812253D4}"/>
            </c:ext>
          </c:extLst>
        </c:ser>
        <c:ser>
          <c:idx val="1"/>
          <c:order val="1"/>
          <c:tx>
            <c:strRef>
              <c:f>ORDERBOOK!$C$1</c:f>
              <c:strCache>
                <c:ptCount val="1"/>
                <c:pt idx="0">
                  <c:v>Non- Essential Orders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cat>
            <c:numRef>
              <c:f>ORDERBOOK!$A$2:$A$65</c:f>
              <c:numCache>
                <c:formatCode>[$-C09]dd\-mmm\-yy;@</c:formatCode>
                <c:ptCount val="64"/>
                <c:pt idx="0">
                  <c:v>45464</c:v>
                </c:pt>
                <c:pt idx="1">
                  <c:v>45471</c:v>
                </c:pt>
                <c:pt idx="2">
                  <c:v>45478</c:v>
                </c:pt>
                <c:pt idx="3">
                  <c:v>45485</c:v>
                </c:pt>
                <c:pt idx="4">
                  <c:v>45492</c:v>
                </c:pt>
                <c:pt idx="5">
                  <c:v>45499</c:v>
                </c:pt>
                <c:pt idx="6">
                  <c:v>45506</c:v>
                </c:pt>
                <c:pt idx="7">
                  <c:v>45513</c:v>
                </c:pt>
                <c:pt idx="8">
                  <c:v>45520</c:v>
                </c:pt>
                <c:pt idx="9">
                  <c:v>45527</c:v>
                </c:pt>
                <c:pt idx="10">
                  <c:v>45534</c:v>
                </c:pt>
                <c:pt idx="11">
                  <c:v>45541</c:v>
                </c:pt>
                <c:pt idx="12">
                  <c:v>45548</c:v>
                </c:pt>
                <c:pt idx="13">
                  <c:v>45555</c:v>
                </c:pt>
                <c:pt idx="14">
                  <c:v>45562</c:v>
                </c:pt>
                <c:pt idx="15">
                  <c:v>45569</c:v>
                </c:pt>
                <c:pt idx="16">
                  <c:v>45576</c:v>
                </c:pt>
                <c:pt idx="17">
                  <c:v>45583</c:v>
                </c:pt>
                <c:pt idx="18">
                  <c:v>45590</c:v>
                </c:pt>
                <c:pt idx="19">
                  <c:v>45597</c:v>
                </c:pt>
                <c:pt idx="20">
                  <c:v>45604</c:v>
                </c:pt>
                <c:pt idx="21">
                  <c:v>45611</c:v>
                </c:pt>
                <c:pt idx="22">
                  <c:v>45618</c:v>
                </c:pt>
                <c:pt idx="23">
                  <c:v>45625</c:v>
                </c:pt>
                <c:pt idx="24">
                  <c:v>45632</c:v>
                </c:pt>
                <c:pt idx="25">
                  <c:v>45639</c:v>
                </c:pt>
                <c:pt idx="26">
                  <c:v>45650</c:v>
                </c:pt>
                <c:pt idx="27">
                  <c:v>45660</c:v>
                </c:pt>
                <c:pt idx="28">
                  <c:v>45667</c:v>
                </c:pt>
                <c:pt idx="29">
                  <c:v>45674</c:v>
                </c:pt>
                <c:pt idx="30">
                  <c:v>45681</c:v>
                </c:pt>
                <c:pt idx="31">
                  <c:v>45687</c:v>
                </c:pt>
                <c:pt idx="32">
                  <c:v>45688</c:v>
                </c:pt>
                <c:pt idx="33">
                  <c:v>45695</c:v>
                </c:pt>
                <c:pt idx="34">
                  <c:v>45702</c:v>
                </c:pt>
                <c:pt idx="35">
                  <c:v>45709</c:v>
                </c:pt>
                <c:pt idx="36">
                  <c:v>45716</c:v>
                </c:pt>
                <c:pt idx="37">
                  <c:v>45723</c:v>
                </c:pt>
                <c:pt idx="38">
                  <c:v>45730</c:v>
                </c:pt>
                <c:pt idx="39">
                  <c:v>45737</c:v>
                </c:pt>
                <c:pt idx="40">
                  <c:v>45744</c:v>
                </c:pt>
                <c:pt idx="41">
                  <c:v>45751</c:v>
                </c:pt>
                <c:pt idx="42">
                  <c:v>45758</c:v>
                </c:pt>
                <c:pt idx="43">
                  <c:v>45764</c:v>
                </c:pt>
                <c:pt idx="44">
                  <c:v>45772</c:v>
                </c:pt>
                <c:pt idx="45">
                  <c:v>45779</c:v>
                </c:pt>
                <c:pt idx="46">
                  <c:v>45786</c:v>
                </c:pt>
                <c:pt idx="47">
                  <c:v>45793</c:v>
                </c:pt>
                <c:pt idx="48">
                  <c:v>45800</c:v>
                </c:pt>
                <c:pt idx="49">
                  <c:v>45807</c:v>
                </c:pt>
                <c:pt idx="50">
                  <c:v>45814</c:v>
                </c:pt>
                <c:pt idx="51">
                  <c:v>45821</c:v>
                </c:pt>
                <c:pt idx="52">
                  <c:v>45828</c:v>
                </c:pt>
                <c:pt idx="53">
                  <c:v>45835</c:v>
                </c:pt>
                <c:pt idx="54">
                  <c:v>45842</c:v>
                </c:pt>
                <c:pt idx="55">
                  <c:v>45849</c:v>
                </c:pt>
                <c:pt idx="56">
                  <c:v>45856</c:v>
                </c:pt>
                <c:pt idx="57">
                  <c:v>45863</c:v>
                </c:pt>
                <c:pt idx="58">
                  <c:v>45870</c:v>
                </c:pt>
                <c:pt idx="59">
                  <c:v>45877</c:v>
                </c:pt>
                <c:pt idx="60">
                  <c:v>45884</c:v>
                </c:pt>
                <c:pt idx="61">
                  <c:v>45891</c:v>
                </c:pt>
                <c:pt idx="62">
                  <c:v>45898</c:v>
                </c:pt>
              </c:numCache>
            </c:numRef>
          </c:cat>
          <c:val>
            <c:numRef>
              <c:f>ORDERBOOK!$C$2:$C$65</c:f>
              <c:numCache>
                <c:formatCode>0.0</c:formatCode>
                <c:ptCount val="64"/>
                <c:pt idx="0">
                  <c:v>455.11951654317841</c:v>
                </c:pt>
                <c:pt idx="1">
                  <c:v>508.81856930532422</c:v>
                </c:pt>
                <c:pt idx="2">
                  <c:v>886.58228643826169</c:v>
                </c:pt>
                <c:pt idx="3">
                  <c:v>530.29125418003207</c:v>
                </c:pt>
                <c:pt idx="4">
                  <c:v>551.89790296081151</c:v>
                </c:pt>
                <c:pt idx="5">
                  <c:v>774.97390253882338</c:v>
                </c:pt>
                <c:pt idx="6">
                  <c:v>375.77023326883727</c:v>
                </c:pt>
                <c:pt idx="7">
                  <c:v>430.31278777494526</c:v>
                </c:pt>
                <c:pt idx="8">
                  <c:v>639.44164466463303</c:v>
                </c:pt>
                <c:pt idx="9">
                  <c:v>862.54999999999984</c:v>
                </c:pt>
                <c:pt idx="10">
                  <c:v>804.0608387557545</c:v>
                </c:pt>
                <c:pt idx="11">
                  <c:v>663.74345070556535</c:v>
                </c:pt>
                <c:pt idx="12">
                  <c:v>553.35861942026861</c:v>
                </c:pt>
                <c:pt idx="13">
                  <c:v>545.12752812368399</c:v>
                </c:pt>
                <c:pt idx="14">
                  <c:v>341.16483439870308</c:v>
                </c:pt>
                <c:pt idx="15">
                  <c:v>304.62708130296721</c:v>
                </c:pt>
                <c:pt idx="16">
                  <c:v>377.16599499343295</c:v>
                </c:pt>
                <c:pt idx="17">
                  <c:v>342.58044567260561</c:v>
                </c:pt>
                <c:pt idx="18">
                  <c:v>581.0264101800002</c:v>
                </c:pt>
                <c:pt idx="19">
                  <c:v>535.60341231874668</c:v>
                </c:pt>
                <c:pt idx="20">
                  <c:v>580.83522743832987</c:v>
                </c:pt>
                <c:pt idx="21">
                  <c:v>737.84746261999999</c:v>
                </c:pt>
                <c:pt idx="22">
                  <c:v>662.24109951669698</c:v>
                </c:pt>
                <c:pt idx="23">
                  <c:v>751.72723544357939</c:v>
                </c:pt>
                <c:pt idx="24">
                  <c:v>668.83730139999989</c:v>
                </c:pt>
                <c:pt idx="25">
                  <c:v>772.07908131530007</c:v>
                </c:pt>
                <c:pt idx="26">
                  <c:v>585.2704217446335</c:v>
                </c:pt>
                <c:pt idx="27">
                  <c:v>579.45205854651704</c:v>
                </c:pt>
                <c:pt idx="28">
                  <c:v>496.3274083243416</c:v>
                </c:pt>
                <c:pt idx="29">
                  <c:v>470.45131780891387</c:v>
                </c:pt>
                <c:pt idx="30">
                  <c:v>526.28170247596881</c:v>
                </c:pt>
                <c:pt idx="31">
                  <c:v>495.60445671797908</c:v>
                </c:pt>
                <c:pt idx="32">
                  <c:v>495.60445671797908</c:v>
                </c:pt>
                <c:pt idx="33">
                  <c:v>541.06099401461813</c:v>
                </c:pt>
                <c:pt idx="34">
                  <c:v>509.54849578369277</c:v>
                </c:pt>
                <c:pt idx="35">
                  <c:v>545.73</c:v>
                </c:pt>
                <c:pt idx="36">
                  <c:v>454.71299999999997</c:v>
                </c:pt>
                <c:pt idx="37">
                  <c:v>459.20386004885768</c:v>
                </c:pt>
                <c:pt idx="38">
                  <c:v>441.10289647704315</c:v>
                </c:pt>
                <c:pt idx="39">
                  <c:v>471.61809222139152</c:v>
                </c:pt>
                <c:pt idx="40">
                  <c:v>379.72669999999999</c:v>
                </c:pt>
                <c:pt idx="41">
                  <c:v>350.15099999999995</c:v>
                </c:pt>
                <c:pt idx="42">
                  <c:v>519.32350477164175</c:v>
                </c:pt>
                <c:pt idx="43">
                  <c:v>461.38944724447128</c:v>
                </c:pt>
                <c:pt idx="44">
                  <c:v>330.15641032755457</c:v>
                </c:pt>
                <c:pt idx="45">
                  <c:v>109.5199416983823</c:v>
                </c:pt>
                <c:pt idx="46">
                  <c:v>201.95774622903656</c:v>
                </c:pt>
                <c:pt idx="47">
                  <c:v>165.83367919819085</c:v>
                </c:pt>
                <c:pt idx="48">
                  <c:v>181.79884183201654</c:v>
                </c:pt>
                <c:pt idx="49">
                  <c:v>101.74396978663898</c:v>
                </c:pt>
                <c:pt idx="50">
                  <c:v>132.28315735443701</c:v>
                </c:pt>
                <c:pt idx="51">
                  <c:v>115.64407361276335</c:v>
                </c:pt>
                <c:pt idx="52">
                  <c:v>110.61105002909397</c:v>
                </c:pt>
                <c:pt idx="53">
                  <c:v>33.352365953827913</c:v>
                </c:pt>
                <c:pt idx="54">
                  <c:v>95.00186257372205</c:v>
                </c:pt>
                <c:pt idx="55">
                  <c:v>64.798000000000002</c:v>
                </c:pt>
                <c:pt idx="56">
                  <c:v>93.51800162360162</c:v>
                </c:pt>
                <c:pt idx="57">
                  <c:v>3</c:v>
                </c:pt>
                <c:pt idx="58">
                  <c:v>23.210880870700006</c:v>
                </c:pt>
                <c:pt idx="59">
                  <c:v>53.17351515194855</c:v>
                </c:pt>
                <c:pt idx="60">
                  <c:v>4.3000000000000114</c:v>
                </c:pt>
                <c:pt idx="61">
                  <c:v>93.850583487809899</c:v>
                </c:pt>
                <c:pt idx="62">
                  <c:v>149.01140200702292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33-4B37-8A26-C85881225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2171519"/>
        <c:axId val="922167775"/>
      </c:areaChart>
      <c:dateAx>
        <c:axId val="922171519"/>
        <c:scaling>
          <c:orientation val="minMax"/>
          <c:max val="45900"/>
        </c:scaling>
        <c:delete val="0"/>
        <c:axPos val="b"/>
        <c:numFmt formatCode="[$-C09]dd\-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2167775"/>
        <c:crosses val="autoZero"/>
        <c:auto val="1"/>
        <c:lblOffset val="100"/>
        <c:baseTimeUnit val="days"/>
      </c:dateAx>
      <c:valAx>
        <c:axId val="922167775"/>
        <c:scaling>
          <c:orientation val="minMax"/>
          <c:max val="20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050" b="1">
                    <a:solidFill>
                      <a:sysClr val="windowText" lastClr="000000"/>
                    </a:solidFill>
                  </a:rPr>
                  <a:t>K'million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2171519"/>
        <c:crosses val="autoZero"/>
        <c:crossBetween val="midCat"/>
        <c:majorUnit val="200"/>
      </c:valAx>
      <c:spPr>
        <a:noFill/>
        <a:ln>
          <a:solidFill>
            <a:schemeClr val="bg2">
              <a:lumMod val="90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400" b="0" i="0" u="none" strike="noStrike" kern="1200" spc="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en-US" sz="1600" b="1" dirty="0"/>
              <a:t>Consumer Price Inflation Forecast</a:t>
            </a:r>
          </a:p>
          <a:p>
            <a:pPr algn="l">
              <a:defRPr sz="2400"/>
            </a:pPr>
            <a:r>
              <a:rPr lang="en-US" sz="1600" b="0" dirty="0"/>
              <a:t>(In percent)</a:t>
            </a:r>
          </a:p>
        </c:rich>
      </c:tx>
      <c:layout>
        <c:manualLayout>
          <c:xMode val="edge"/>
          <c:yMode val="edge"/>
          <c:x val="4.7160816861783729E-2"/>
          <c:y val="2.14112147311548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400" b="0" i="0" u="none" strike="noStrike" kern="1200" spc="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755006629925268E-2"/>
          <c:y val="0.14325397025450967"/>
          <c:w val="0.88943620752686359"/>
          <c:h val="0.72695232237652807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92835935"/>
        <c:axId val="92857055"/>
        <c:extLst>
          <c:ext xmlns:c15="http://schemas.microsoft.com/office/drawing/2012/chart" uri="{02D57815-91ED-43cb-92C2-25804820EDAC}">
            <c15:filteredBarSeries>
              <c15:ser>
                <c:idx val="6"/>
                <c:order val="6"/>
                <c:spPr>
                  <a:solidFill>
                    <a:schemeClr val="bg1">
                      <a:lumMod val="85000"/>
                      <a:alpha val="2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Inflation!$B$42:$B$66</c15:sqref>
                        </c15:formulaRef>
                      </c:ext>
                    </c:extLst>
                    <c:strCache>
                      <c:ptCount val="25"/>
                      <c:pt idx="0">
                        <c:v>2020Q1</c:v>
                      </c:pt>
                      <c:pt idx="1">
                        <c:v>2020Q2</c:v>
                      </c:pt>
                      <c:pt idx="2">
                        <c:v>2020Q3</c:v>
                      </c:pt>
                      <c:pt idx="3">
                        <c:v>2020Q4</c:v>
                      </c:pt>
                      <c:pt idx="4">
                        <c:v>2021Q1</c:v>
                      </c:pt>
                      <c:pt idx="5">
                        <c:v>2021Q2</c:v>
                      </c:pt>
                      <c:pt idx="6">
                        <c:v>2021Q3</c:v>
                      </c:pt>
                      <c:pt idx="7">
                        <c:v>2021Q4</c:v>
                      </c:pt>
                      <c:pt idx="8">
                        <c:v>2022Q1</c:v>
                      </c:pt>
                      <c:pt idx="9">
                        <c:v>2022Q2</c:v>
                      </c:pt>
                      <c:pt idx="10">
                        <c:v>2022Q3</c:v>
                      </c:pt>
                      <c:pt idx="11">
                        <c:v>2022Q4</c:v>
                      </c:pt>
                      <c:pt idx="12">
                        <c:v>2023Q1</c:v>
                      </c:pt>
                      <c:pt idx="13">
                        <c:v>2023Q2</c:v>
                      </c:pt>
                      <c:pt idx="14">
                        <c:v>2023Q3</c:v>
                      </c:pt>
                      <c:pt idx="15">
                        <c:v>2023Q4</c:v>
                      </c:pt>
                      <c:pt idx="16">
                        <c:v>2024Q1</c:v>
                      </c:pt>
                      <c:pt idx="17">
                        <c:v>2024Q2</c:v>
                      </c:pt>
                      <c:pt idx="18">
                        <c:v>2024Q3</c:v>
                      </c:pt>
                      <c:pt idx="19">
                        <c:v>2024Q4</c:v>
                      </c:pt>
                      <c:pt idx="20">
                        <c:v>2025Q1</c:v>
                      </c:pt>
                      <c:pt idx="21">
                        <c:v>2025Q2</c:v>
                      </c:pt>
                      <c:pt idx="22">
                        <c:v>2025</c:v>
                      </c:pt>
                      <c:pt idx="23">
                        <c:v>2026</c:v>
                      </c:pt>
                      <c:pt idx="24">
                        <c:v>2027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Inflation!$K$46:$K$64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15">
                        <c:v>7.99</c:v>
                      </c:pt>
                      <c:pt idx="16">
                        <c:v>7.99</c:v>
                      </c:pt>
                      <c:pt idx="17">
                        <c:v>7.99</c:v>
                      </c:pt>
                      <c:pt idx="18">
                        <c:v>7.99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A22C-4283-9EBE-C68E4FE35FAB}"/>
                  </c:ext>
                </c:extLst>
              </c15:ser>
            </c15:filteredBarSeries>
            <c15:filteredBarSeries>
              <c15:ser>
                <c:idx val="7"/>
                <c:order val="7"/>
                <c:spPr>
                  <a:noFill/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Inflation!$B$42:$B$66</c15:sqref>
                        </c15:formulaRef>
                      </c:ext>
                    </c:extLst>
                    <c:strCache>
                      <c:ptCount val="25"/>
                      <c:pt idx="0">
                        <c:v>2020Q1</c:v>
                      </c:pt>
                      <c:pt idx="1">
                        <c:v>2020Q2</c:v>
                      </c:pt>
                      <c:pt idx="2">
                        <c:v>2020Q3</c:v>
                      </c:pt>
                      <c:pt idx="3">
                        <c:v>2020Q4</c:v>
                      </c:pt>
                      <c:pt idx="4">
                        <c:v>2021Q1</c:v>
                      </c:pt>
                      <c:pt idx="5">
                        <c:v>2021Q2</c:v>
                      </c:pt>
                      <c:pt idx="6">
                        <c:v>2021Q3</c:v>
                      </c:pt>
                      <c:pt idx="7">
                        <c:v>2021Q4</c:v>
                      </c:pt>
                      <c:pt idx="8">
                        <c:v>2022Q1</c:v>
                      </c:pt>
                      <c:pt idx="9">
                        <c:v>2022Q2</c:v>
                      </c:pt>
                      <c:pt idx="10">
                        <c:v>2022Q3</c:v>
                      </c:pt>
                      <c:pt idx="11">
                        <c:v>2022Q4</c:v>
                      </c:pt>
                      <c:pt idx="12">
                        <c:v>2023Q1</c:v>
                      </c:pt>
                      <c:pt idx="13">
                        <c:v>2023Q2</c:v>
                      </c:pt>
                      <c:pt idx="14">
                        <c:v>2023Q3</c:v>
                      </c:pt>
                      <c:pt idx="15">
                        <c:v>2023Q4</c:v>
                      </c:pt>
                      <c:pt idx="16">
                        <c:v>2024Q1</c:v>
                      </c:pt>
                      <c:pt idx="17">
                        <c:v>2024Q2</c:v>
                      </c:pt>
                      <c:pt idx="18">
                        <c:v>2024Q3</c:v>
                      </c:pt>
                      <c:pt idx="19">
                        <c:v>2024Q4</c:v>
                      </c:pt>
                      <c:pt idx="20">
                        <c:v>2025Q1</c:v>
                      </c:pt>
                      <c:pt idx="21">
                        <c:v>2025Q2</c:v>
                      </c:pt>
                      <c:pt idx="22">
                        <c:v>2025</c:v>
                      </c:pt>
                      <c:pt idx="23">
                        <c:v>2026</c:v>
                      </c:pt>
                      <c:pt idx="24">
                        <c:v>2027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Inflation!$L$46:$L$64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15">
                        <c:v>0.7</c:v>
                      </c:pt>
                      <c:pt idx="16">
                        <c:v>0.7</c:v>
                      </c:pt>
                      <c:pt idx="17">
                        <c:v>0.7</c:v>
                      </c:pt>
                      <c:pt idx="18">
                        <c:v>0.7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A22C-4283-9EBE-C68E4FE35FAB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0"/>
          <c:order val="0"/>
          <c:tx>
            <c:strRef>
              <c:f>Inflation!$E$1</c:f>
              <c:strCache>
                <c:ptCount val="1"/>
                <c:pt idx="0">
                  <c:v>Headline CPI</c:v>
                </c:pt>
              </c:strCache>
            </c:strRef>
          </c:tx>
          <c:spPr>
            <a:ln w="5080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Inflation!$A$50:$A$66</c:f>
              <c:strCache>
                <c:ptCount val="17"/>
                <c:pt idx="0">
                  <c:v>2022</c:v>
                </c:pt>
                <c:pt idx="4">
                  <c:v>2023</c:v>
                </c:pt>
                <c:pt idx="8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</c:strCache>
            </c:strRef>
          </c:cat>
          <c:val>
            <c:numRef>
              <c:f>Inflation!$E$50:$E$66</c:f>
              <c:numCache>
                <c:formatCode>0.0</c:formatCode>
                <c:ptCount val="17"/>
                <c:pt idx="0">
                  <c:v>5.9371647721340182</c:v>
                </c:pt>
                <c:pt idx="1">
                  <c:v>5.4730868956107681</c:v>
                </c:pt>
                <c:pt idx="2">
                  <c:v>6.2514158125531738</c:v>
                </c:pt>
                <c:pt idx="3">
                  <c:v>3.4123098544132535</c:v>
                </c:pt>
                <c:pt idx="4">
                  <c:v>1.6826675383502909</c:v>
                </c:pt>
                <c:pt idx="5">
                  <c:v>1.4072229373387701</c:v>
                </c:pt>
                <c:pt idx="6">
                  <c:v>2.2240135214159906</c:v>
                </c:pt>
                <c:pt idx="7">
                  <c:v>3.860688579098781</c:v>
                </c:pt>
                <c:pt idx="8">
                  <c:v>2.5472707984634857</c:v>
                </c:pt>
                <c:pt idx="9">
                  <c:v>0.11632223250739315</c:v>
                </c:pt>
                <c:pt idx="10" formatCode="0.00">
                  <c:v>-0.76480579503149704</c:v>
                </c:pt>
                <c:pt idx="11" formatCode="0.00">
                  <c:v>0.90551653176553248</c:v>
                </c:pt>
                <c:pt idx="12" formatCode="0.00">
                  <c:v>5.5686827982631497</c:v>
                </c:pt>
                <c:pt idx="13" formatCode="0.00">
                  <c:v>3.514463970727304</c:v>
                </c:pt>
                <c:pt idx="14" formatCode="General">
                  <c:v>5</c:v>
                </c:pt>
                <c:pt idx="15" formatCode="General">
                  <c:v>4.5</c:v>
                </c:pt>
                <c:pt idx="16" formatCode="General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2C-4283-9EBE-C68E4FE35FAB}"/>
            </c:ext>
          </c:extLst>
        </c:ser>
        <c:ser>
          <c:idx val="1"/>
          <c:order val="1"/>
          <c:tx>
            <c:strRef>
              <c:f>Inflation!$F$1</c:f>
              <c:strCache>
                <c:ptCount val="1"/>
                <c:pt idx="0">
                  <c:v>Trimmed-mean</c:v>
                </c:pt>
              </c:strCache>
              <c:extLst xmlns:c15="http://schemas.microsoft.com/office/drawing/2012/chart"/>
            </c:strRef>
          </c:tx>
          <c:spPr>
            <a:ln w="5080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Inflation!$A$50:$A$66</c:f>
              <c:strCache>
                <c:ptCount val="17"/>
                <c:pt idx="0">
                  <c:v>2022</c:v>
                </c:pt>
                <c:pt idx="4">
                  <c:v>2023</c:v>
                </c:pt>
                <c:pt idx="8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</c:strCache>
            </c:strRef>
          </c:cat>
          <c:val>
            <c:numRef>
              <c:f>Inflation!$F$50:$F$66</c:f>
              <c:numCache>
                <c:formatCode>0.0</c:formatCode>
                <c:ptCount val="17"/>
                <c:pt idx="0">
                  <c:v>5.6752023508587826</c:v>
                </c:pt>
                <c:pt idx="1">
                  <c:v>5.6746630992539053</c:v>
                </c:pt>
                <c:pt idx="2">
                  <c:v>6.3963175788965856</c:v>
                </c:pt>
                <c:pt idx="3">
                  <c:v>6.7948974615688229</c:v>
                </c:pt>
                <c:pt idx="4">
                  <c:v>5.5675318936266649</c:v>
                </c:pt>
                <c:pt idx="5">
                  <c:v>4.8479153464527656</c:v>
                </c:pt>
                <c:pt idx="6">
                  <c:v>4.4147971651045594</c:v>
                </c:pt>
                <c:pt idx="7">
                  <c:v>3.9033765343134235</c:v>
                </c:pt>
                <c:pt idx="8">
                  <c:v>4.2369679352040919</c:v>
                </c:pt>
                <c:pt idx="9">
                  <c:v>3.1768057228284192</c:v>
                </c:pt>
                <c:pt idx="10">
                  <c:v>3.5</c:v>
                </c:pt>
                <c:pt idx="11">
                  <c:v>3.3</c:v>
                </c:pt>
                <c:pt idx="12" formatCode="General">
                  <c:v>3.5</c:v>
                </c:pt>
                <c:pt idx="13" formatCode="General">
                  <c:v>3</c:v>
                </c:pt>
                <c:pt idx="14" formatCode="General">
                  <c:v>5.5</c:v>
                </c:pt>
                <c:pt idx="15">
                  <c:v>4.5</c:v>
                </c:pt>
                <c:pt idx="16">
                  <c:v>3.5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A22C-4283-9EBE-C68E4FE35FAB}"/>
            </c:ext>
          </c:extLst>
        </c:ser>
        <c:ser>
          <c:idx val="2"/>
          <c:order val="2"/>
          <c:tx>
            <c:strRef>
              <c:f>Inflation!$G$1</c:f>
              <c:strCache>
                <c:ptCount val="1"/>
                <c:pt idx="0">
                  <c:v>Exclusion-based</c:v>
                </c:pt>
              </c:strCache>
            </c:strRef>
          </c:tx>
          <c:spPr>
            <a:ln w="50800" cap="rnd">
              <a:solidFill>
                <a:srgbClr val="804C1E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Inflation!$A$50:$A$66</c:f>
              <c:strCache>
                <c:ptCount val="17"/>
                <c:pt idx="0">
                  <c:v>2022</c:v>
                </c:pt>
                <c:pt idx="4">
                  <c:v>2023</c:v>
                </c:pt>
                <c:pt idx="8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</c:strCache>
            </c:strRef>
          </c:cat>
          <c:val>
            <c:numRef>
              <c:f>Inflation!$G$50:$G$66</c:f>
              <c:numCache>
                <c:formatCode>0.0</c:formatCode>
                <c:ptCount val="17"/>
                <c:pt idx="0">
                  <c:v>4.8406336786153803</c:v>
                </c:pt>
                <c:pt idx="1">
                  <c:v>4.8746183235566454</c:v>
                </c:pt>
                <c:pt idx="2">
                  <c:v>5.7597110678828223</c:v>
                </c:pt>
                <c:pt idx="3">
                  <c:v>5.6627901806114211</c:v>
                </c:pt>
                <c:pt idx="4">
                  <c:v>5.1225664608681498</c:v>
                </c:pt>
                <c:pt idx="5">
                  <c:v>4.4842960479262617</c:v>
                </c:pt>
                <c:pt idx="6">
                  <c:v>3.2002669810742734</c:v>
                </c:pt>
                <c:pt idx="7">
                  <c:v>2.1918073258575754</c:v>
                </c:pt>
                <c:pt idx="8">
                  <c:v>5.3129824508557189</c:v>
                </c:pt>
                <c:pt idx="9">
                  <c:v>5.4996450908670891</c:v>
                </c:pt>
                <c:pt idx="10">
                  <c:v>5.5</c:v>
                </c:pt>
                <c:pt idx="11">
                  <c:v>6.4</c:v>
                </c:pt>
                <c:pt idx="12">
                  <c:v>4</c:v>
                </c:pt>
                <c:pt idx="13" formatCode="General">
                  <c:v>3</c:v>
                </c:pt>
                <c:pt idx="14" formatCode="General">
                  <c:v>5.5</c:v>
                </c:pt>
                <c:pt idx="15" formatCode="General">
                  <c:v>4.5</c:v>
                </c:pt>
                <c:pt idx="16" formatCode="General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22C-4283-9EBE-C68E4FE35F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835935"/>
        <c:axId val="92857055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spPr>
                  <a:ln w="28575" cap="rnd">
                    <a:solidFill>
                      <a:srgbClr val="822137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822137"/>
                    </a:solidFill>
                    <a:ln w="9525">
                      <a:noFill/>
                    </a:ln>
                    <a:effectLst/>
                  </c:spPr>
                </c:marker>
                <c:dPt>
                  <c:idx val="16"/>
                  <c:marker>
                    <c:symbol val="circle"/>
                    <c:size val="10"/>
                    <c:spPr>
                      <a:solidFill>
                        <a:srgbClr val="822137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spPr>
                    <a:ln w="28575" cap="rnd">
                      <a:solidFill>
                        <a:srgbClr val="822137"/>
                      </a:solidFill>
                      <a:prstDash val="sysDash"/>
                      <a:round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4-A22C-4283-9EBE-C68E4FE35FAB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Inflation!$A$50:$A$66</c15:sqref>
                        </c15:formulaRef>
                      </c:ext>
                    </c:extLst>
                    <c:strCache>
                      <c:ptCount val="17"/>
                      <c:pt idx="0">
                        <c:v>2022</c:v>
                      </c:pt>
                      <c:pt idx="4">
                        <c:v>2023</c:v>
                      </c:pt>
                      <c:pt idx="8">
                        <c:v>2024</c:v>
                      </c:pt>
                      <c:pt idx="14">
                        <c:v>2025</c:v>
                      </c:pt>
                      <c:pt idx="15">
                        <c:v>2026</c:v>
                      </c:pt>
                      <c:pt idx="16">
                        <c:v>2027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Inflation!$H$46:$H$64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15" formatCode="0.0">
                        <c:v>0.7</c:v>
                      </c:pt>
                      <c:pt idx="16" formatCode="0.0">
                        <c:v>3</c:v>
                      </c:pt>
                      <c:pt idx="17" formatCode="0.0">
                        <c:v>2.5</c:v>
                      </c:pt>
                      <c:pt idx="18" formatCode="0.0">
                        <c:v>2.5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A22C-4283-9EBE-C68E4FE35FAB}"/>
                  </c:ext>
                </c:extLst>
              </c15:ser>
            </c15:filteredLineSeries>
            <c15:filteredLineSeries>
              <c15:ser>
                <c:idx val="4"/>
                <c:order val="4"/>
                <c:spPr>
                  <a:ln w="28575" cap="rnd">
                    <a:solidFill>
                      <a:srgbClr val="FFF664"/>
                    </a:solidFill>
                    <a:prstDash val="sysDash"/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FFF664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Inflation!$A$50:$A$66</c15:sqref>
                        </c15:formulaRef>
                      </c:ext>
                    </c:extLst>
                    <c:strCache>
                      <c:ptCount val="17"/>
                      <c:pt idx="0">
                        <c:v>2022</c:v>
                      </c:pt>
                      <c:pt idx="4">
                        <c:v>2023</c:v>
                      </c:pt>
                      <c:pt idx="8">
                        <c:v>2024</c:v>
                      </c:pt>
                      <c:pt idx="14">
                        <c:v>2025</c:v>
                      </c:pt>
                      <c:pt idx="15">
                        <c:v>2026</c:v>
                      </c:pt>
                      <c:pt idx="16">
                        <c:v>2027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Inflation!$I$46:$I$64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15" formatCode="0.0">
                        <c:v>3.3</c:v>
                      </c:pt>
                      <c:pt idx="16" formatCode="0.0">
                        <c:v>3.5</c:v>
                      </c:pt>
                      <c:pt idx="17" formatCode="0.0">
                        <c:v>2</c:v>
                      </c:pt>
                      <c:pt idx="18" formatCode="0.0">
                        <c:v>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A22C-4283-9EBE-C68E4FE35FAB}"/>
                  </c:ext>
                </c:extLst>
              </c15:ser>
            </c15:filteredLineSeries>
            <c15:filteredLineSeries>
              <c15:ser>
                <c:idx val="5"/>
                <c:order val="5"/>
                <c:spPr>
                  <a:ln w="28575" cap="rnd">
                    <a:solidFill>
                      <a:srgbClr val="804C1E"/>
                    </a:solidFill>
                    <a:prstDash val="sysDash"/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804C1E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Inflation!$A$50:$A$66</c15:sqref>
                        </c15:formulaRef>
                      </c:ext>
                    </c:extLst>
                    <c:strCache>
                      <c:ptCount val="17"/>
                      <c:pt idx="0">
                        <c:v>2022</c:v>
                      </c:pt>
                      <c:pt idx="4">
                        <c:v>2023</c:v>
                      </c:pt>
                      <c:pt idx="8">
                        <c:v>2024</c:v>
                      </c:pt>
                      <c:pt idx="14">
                        <c:v>2025</c:v>
                      </c:pt>
                      <c:pt idx="15">
                        <c:v>2026</c:v>
                      </c:pt>
                      <c:pt idx="16">
                        <c:v>2027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Inflation!$J$46:$J$64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15" formatCode="0.0">
                        <c:v>6.4</c:v>
                      </c:pt>
                      <c:pt idx="16" formatCode="0.0">
                        <c:v>4</c:v>
                      </c:pt>
                      <c:pt idx="17" formatCode="0.0">
                        <c:v>2.5</c:v>
                      </c:pt>
                      <c:pt idx="18" formatCode="0.0">
                        <c:v>2.5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A22C-4283-9EBE-C68E4FE35FAB}"/>
                  </c:ext>
                </c:extLst>
              </c15:ser>
            </c15:filteredLineSeries>
          </c:ext>
        </c:extLst>
      </c:lineChart>
      <c:catAx>
        <c:axId val="92835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92857055"/>
        <c:crosses val="autoZero"/>
        <c:auto val="0"/>
        <c:lblAlgn val="ctr"/>
        <c:lblOffset val="100"/>
        <c:tickLblSkip val="2"/>
        <c:tickMarkSkip val="4"/>
        <c:noMultiLvlLbl val="0"/>
      </c:catAx>
      <c:valAx>
        <c:axId val="92857055"/>
        <c:scaling>
          <c:orientation val="minMax"/>
          <c:max val="8"/>
          <c:min val="-1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92835935"/>
        <c:crossesAt val="1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6.9355460745619962E-2"/>
          <c:y val="0.65489773258136375"/>
          <c:w val="0.3659504481054241"/>
          <c:h val="0.206078834943568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750798285647361E-2"/>
          <c:y val="0.16050002059991808"/>
          <c:w val="0.90922404021537717"/>
          <c:h val="0.729301565836126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'Tradable_Non-Tradable_Ann NSO'!$C$1</c:f>
              <c:strCache>
                <c:ptCount val="1"/>
                <c:pt idx="0">
                  <c:v>Tradable CPI</c:v>
                </c:pt>
              </c:strCache>
            </c:strRef>
          </c:tx>
          <c:spPr>
            <a:solidFill>
              <a:srgbClr val="822137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'Tradable_Non-Tradable_Ann NSO'!$A$46:$A$63</c:f>
              <c:numCache>
                <c:formatCode>General</c:formatCode>
                <c:ptCount val="18"/>
                <c:pt idx="0">
                  <c:v>2021</c:v>
                </c:pt>
                <c:pt idx="1">
                  <c:v>2021.25</c:v>
                </c:pt>
                <c:pt idx="2">
                  <c:v>2021.5</c:v>
                </c:pt>
                <c:pt idx="3">
                  <c:v>2021.75</c:v>
                </c:pt>
                <c:pt idx="4">
                  <c:v>2022</c:v>
                </c:pt>
                <c:pt idx="5">
                  <c:v>2022.25</c:v>
                </c:pt>
                <c:pt idx="6">
                  <c:v>2022.5</c:v>
                </c:pt>
                <c:pt idx="7">
                  <c:v>2022.75</c:v>
                </c:pt>
                <c:pt idx="8">
                  <c:v>2023</c:v>
                </c:pt>
                <c:pt idx="9">
                  <c:v>2023.25</c:v>
                </c:pt>
                <c:pt idx="10">
                  <c:v>2023.5</c:v>
                </c:pt>
                <c:pt idx="11">
                  <c:v>2023.75</c:v>
                </c:pt>
                <c:pt idx="12">
                  <c:v>2024</c:v>
                </c:pt>
                <c:pt idx="13">
                  <c:v>2024.25</c:v>
                </c:pt>
                <c:pt idx="14">
                  <c:v>2024.5</c:v>
                </c:pt>
                <c:pt idx="15">
                  <c:v>2024.75</c:v>
                </c:pt>
                <c:pt idx="16">
                  <c:v>2025</c:v>
                </c:pt>
                <c:pt idx="17">
                  <c:v>2025.25</c:v>
                </c:pt>
              </c:numCache>
            </c:numRef>
          </c:cat>
          <c:val>
            <c:numRef>
              <c:f>'Tradable_Non-Tradable_Ann NSO'!$C$46:$C$63</c:f>
              <c:numCache>
                <c:formatCode>0.0</c:formatCode>
                <c:ptCount val="18"/>
                <c:pt idx="0">
                  <c:v>1.5873125243191535</c:v>
                </c:pt>
                <c:pt idx="1">
                  <c:v>2.7057191679763988</c:v>
                </c:pt>
                <c:pt idx="2">
                  <c:v>3.0853335137754687</c:v>
                </c:pt>
                <c:pt idx="3">
                  <c:v>2.5869599792092908</c:v>
                </c:pt>
                <c:pt idx="4">
                  <c:v>2.6945699201958515</c:v>
                </c:pt>
                <c:pt idx="5">
                  <c:v>2.8752978335822599</c:v>
                </c:pt>
                <c:pt idx="6">
                  <c:v>2.852608588185169</c:v>
                </c:pt>
                <c:pt idx="7">
                  <c:v>2.1148282550778457</c:v>
                </c:pt>
                <c:pt idx="8">
                  <c:v>1.671797860133821</c:v>
                </c:pt>
                <c:pt idx="9">
                  <c:v>1.2733016241891337</c:v>
                </c:pt>
                <c:pt idx="10">
                  <c:v>1.4589124341771285</c:v>
                </c:pt>
                <c:pt idx="11">
                  <c:v>2.3545421902258945</c:v>
                </c:pt>
                <c:pt idx="12">
                  <c:v>2.8895718187505133</c:v>
                </c:pt>
                <c:pt idx="13">
                  <c:v>2.4829766080363411</c:v>
                </c:pt>
                <c:pt idx="14">
                  <c:v>1.9256993570488334</c:v>
                </c:pt>
                <c:pt idx="15">
                  <c:v>2.5850723482703848</c:v>
                </c:pt>
                <c:pt idx="16">
                  <c:v>2.5454217143585218</c:v>
                </c:pt>
                <c:pt idx="17">
                  <c:v>1.4724905857073856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DD-4FF1-8A2A-221535FD9CDB}"/>
            </c:ext>
          </c:extLst>
        </c:ser>
        <c:ser>
          <c:idx val="1"/>
          <c:order val="1"/>
          <c:tx>
            <c:strRef>
              <c:f>'Tradable_Non-Tradable_Ann NSO'!$D$1</c:f>
              <c:strCache>
                <c:ptCount val="1"/>
                <c:pt idx="0">
                  <c:v>Non-Tradable CPI</c:v>
                </c:pt>
              </c:strCache>
            </c:strRef>
          </c:tx>
          <c:spPr>
            <a:pattFill prst="pct20">
              <a:fgClr>
                <a:srgbClr val="804C1E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'Tradable_Non-Tradable_Ann NSO'!$A$46:$A$63</c:f>
              <c:numCache>
                <c:formatCode>General</c:formatCode>
                <c:ptCount val="18"/>
                <c:pt idx="0">
                  <c:v>2021</c:v>
                </c:pt>
                <c:pt idx="1">
                  <c:v>2021.25</c:v>
                </c:pt>
                <c:pt idx="2">
                  <c:v>2021.5</c:v>
                </c:pt>
                <c:pt idx="3">
                  <c:v>2021.75</c:v>
                </c:pt>
                <c:pt idx="4">
                  <c:v>2022</c:v>
                </c:pt>
                <c:pt idx="5">
                  <c:v>2022.25</c:v>
                </c:pt>
                <c:pt idx="6">
                  <c:v>2022.5</c:v>
                </c:pt>
                <c:pt idx="7">
                  <c:v>2022.75</c:v>
                </c:pt>
                <c:pt idx="8">
                  <c:v>2023</c:v>
                </c:pt>
                <c:pt idx="9">
                  <c:v>2023.25</c:v>
                </c:pt>
                <c:pt idx="10">
                  <c:v>2023.5</c:v>
                </c:pt>
                <c:pt idx="11">
                  <c:v>2023.75</c:v>
                </c:pt>
                <c:pt idx="12">
                  <c:v>2024</c:v>
                </c:pt>
                <c:pt idx="13">
                  <c:v>2024.25</c:v>
                </c:pt>
                <c:pt idx="14">
                  <c:v>2024.5</c:v>
                </c:pt>
                <c:pt idx="15">
                  <c:v>2024.75</c:v>
                </c:pt>
                <c:pt idx="16">
                  <c:v>2025</c:v>
                </c:pt>
                <c:pt idx="17">
                  <c:v>2025.25</c:v>
                </c:pt>
              </c:numCache>
            </c:numRef>
          </c:cat>
          <c:val>
            <c:numRef>
              <c:f>'Tradable_Non-Tradable_Ann NSO'!$D$46:$D$63</c:f>
              <c:numCache>
                <c:formatCode>0.0</c:formatCode>
                <c:ptCount val="18"/>
                <c:pt idx="0">
                  <c:v>4.6166244333819337</c:v>
                </c:pt>
                <c:pt idx="1">
                  <c:v>1.6342603639746913</c:v>
                </c:pt>
                <c:pt idx="2">
                  <c:v>2.1091566737293133</c:v>
                </c:pt>
                <c:pt idx="3">
                  <c:v>3.2606420016435211</c:v>
                </c:pt>
                <c:pt idx="4">
                  <c:v>2.8477686842796834</c:v>
                </c:pt>
                <c:pt idx="5">
                  <c:v>2.4655142233767862</c:v>
                </c:pt>
                <c:pt idx="6">
                  <c:v>2.8092122479878925</c:v>
                </c:pt>
                <c:pt idx="7">
                  <c:v>1.2223918204820865</c:v>
                </c:pt>
                <c:pt idx="8">
                  <c:v>-0.27067421363020627</c:v>
                </c:pt>
                <c:pt idx="9">
                  <c:v>-9.546762177747023E-2</c:v>
                </c:pt>
                <c:pt idx="10">
                  <c:v>0.79120494641664596</c:v>
                </c:pt>
                <c:pt idx="11">
                  <c:v>1.9763004258804184</c:v>
                </c:pt>
                <c:pt idx="12">
                  <c:v>0.24121819002165271</c:v>
                </c:pt>
                <c:pt idx="13">
                  <c:v>-2.1060856982781289</c:v>
                </c:pt>
                <c:pt idx="14">
                  <c:v>-2.6905051520803305</c:v>
                </c:pt>
                <c:pt idx="15">
                  <c:v>-1.6795558165048523</c:v>
                </c:pt>
                <c:pt idx="16">
                  <c:v>3.0232610839046279</c:v>
                </c:pt>
                <c:pt idx="17">
                  <c:v>2.0419733850199182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DD-4FF1-8A2A-221535FD9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84650944"/>
        <c:axId val="84651424"/>
      </c:barChart>
      <c:lineChart>
        <c:grouping val="standard"/>
        <c:varyColors val="0"/>
        <c:ser>
          <c:idx val="2"/>
          <c:order val="2"/>
          <c:tx>
            <c:strRef>
              <c:f>'Tradable_Non-Tradable_Ann NSO'!$E$1</c:f>
              <c:strCache>
                <c:ptCount val="1"/>
                <c:pt idx="0">
                  <c:v>Headline CPI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'Tradable_Non-Tradable_Ann NSO'!$E$46:$E$63</c:f>
              <c:numCache>
                <c:formatCode>0.0</c:formatCode>
                <c:ptCount val="18"/>
                <c:pt idx="0">
                  <c:v>6.203936957701087</c:v>
                </c:pt>
                <c:pt idx="1">
                  <c:v>4.3399795319510899</c:v>
                </c:pt>
                <c:pt idx="2">
                  <c:v>5.1944901875047815</c:v>
                </c:pt>
                <c:pt idx="3">
                  <c:v>5.8476019808528115</c:v>
                </c:pt>
                <c:pt idx="4">
                  <c:v>5.5423386044755354</c:v>
                </c:pt>
                <c:pt idx="5">
                  <c:v>5.340812056959046</c:v>
                </c:pt>
                <c:pt idx="6">
                  <c:v>5.661820836173062</c:v>
                </c:pt>
                <c:pt idx="7">
                  <c:v>3.3372200755599319</c:v>
                </c:pt>
                <c:pt idx="8">
                  <c:v>1.4011236465036148</c:v>
                </c:pt>
                <c:pt idx="9">
                  <c:v>1.1778340024116636</c:v>
                </c:pt>
                <c:pt idx="10">
                  <c:v>2.2501173805937746</c:v>
                </c:pt>
                <c:pt idx="11">
                  <c:v>4.3308426161063132</c:v>
                </c:pt>
                <c:pt idx="12">
                  <c:v>3.1307900087721658</c:v>
                </c:pt>
                <c:pt idx="13">
                  <c:v>0.37689090975821227</c:v>
                </c:pt>
                <c:pt idx="14">
                  <c:v>-0.76480579503149704</c:v>
                </c:pt>
                <c:pt idx="15">
                  <c:v>0.90551653176553248</c:v>
                </c:pt>
                <c:pt idx="16">
                  <c:v>5.5686827982631497</c:v>
                </c:pt>
                <c:pt idx="17">
                  <c:v>3.514463970727304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5DD-4FF1-8A2A-221535FD9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650944"/>
        <c:axId val="84651424"/>
      </c:lineChart>
      <c:catAx>
        <c:axId val="84650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84651424"/>
        <c:crosses val="autoZero"/>
        <c:auto val="1"/>
        <c:lblAlgn val="ctr"/>
        <c:lblOffset val="100"/>
        <c:tickLblSkip val="4"/>
        <c:noMultiLvlLbl val="0"/>
      </c:catAx>
      <c:valAx>
        <c:axId val="84651424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8465094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9.0919888214114827E-2"/>
          <c:y val="0.16448017796494016"/>
          <c:w val="0.61744968176836168"/>
          <c:h val="5.66982303760430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750798285647361E-2"/>
          <c:y val="0.16050002059991808"/>
          <c:w val="0.90922404021537717"/>
          <c:h val="0.72930156583612649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650944"/>
        <c:axId val="84651424"/>
      </c:lineChart>
      <c:catAx>
        <c:axId val="84650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84651424"/>
        <c:crosses val="autoZero"/>
        <c:auto val="1"/>
        <c:lblAlgn val="ctr"/>
        <c:lblOffset val="100"/>
        <c:tickLblSkip val="4"/>
        <c:noMultiLvlLbl val="0"/>
      </c:catAx>
      <c:valAx>
        <c:axId val="84651424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846509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9.0919888214114827E-2"/>
          <c:y val="0.16448017796494016"/>
          <c:w val="0.61744968176836168"/>
          <c:h val="5.66982303760430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642229452286569E-2"/>
          <c:y val="6.4911754428760737E-2"/>
          <c:w val="0.82091679721477595"/>
          <c:h val="0.7226386457113848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'RESERVES &amp; EXCHANGE RATE'!$C$1</c:f>
              <c:strCache>
                <c:ptCount val="1"/>
                <c:pt idx="0">
                  <c:v>FX Reserves Level (US$'m) (lhs)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 w="25400">
              <a:noFill/>
            </a:ln>
          </c:spPr>
          <c:invertIfNegative val="0"/>
          <c:cat>
            <c:numRef>
              <c:f>'RESERVES &amp; EXCHANGE RATE'!$B$4:$B$52</c:f>
              <c:numCache>
                <c:formatCode>General</c:formatCode>
                <c:ptCount val="49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2000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2004</c:v>
                </c:pt>
                <c:pt idx="28">
                  <c:v>2005</c:v>
                </c:pt>
                <c:pt idx="29">
                  <c:v>2006</c:v>
                </c:pt>
                <c:pt idx="30">
                  <c:v>2007</c:v>
                </c:pt>
                <c:pt idx="31">
                  <c:v>2008</c:v>
                </c:pt>
                <c:pt idx="32">
                  <c:v>2009</c:v>
                </c:pt>
                <c:pt idx="33">
                  <c:v>2010</c:v>
                </c:pt>
                <c:pt idx="34">
                  <c:v>2011</c:v>
                </c:pt>
                <c:pt idx="35">
                  <c:v>2012</c:v>
                </c:pt>
                <c:pt idx="36">
                  <c:v>2013</c:v>
                </c:pt>
                <c:pt idx="37">
                  <c:v>2014</c:v>
                </c:pt>
                <c:pt idx="38">
                  <c:v>2015</c:v>
                </c:pt>
                <c:pt idx="39">
                  <c:v>2016</c:v>
                </c:pt>
                <c:pt idx="40">
                  <c:v>2017</c:v>
                </c:pt>
                <c:pt idx="41">
                  <c:v>2018</c:v>
                </c:pt>
                <c:pt idx="42">
                  <c:v>2019</c:v>
                </c:pt>
                <c:pt idx="43">
                  <c:v>2020</c:v>
                </c:pt>
                <c:pt idx="44">
                  <c:v>2021</c:v>
                </c:pt>
                <c:pt idx="45">
                  <c:v>2022</c:v>
                </c:pt>
                <c:pt idx="46">
                  <c:v>2023</c:v>
                </c:pt>
                <c:pt idx="47">
                  <c:v>2024</c:v>
                </c:pt>
                <c:pt idx="48">
                  <c:v>2025</c:v>
                </c:pt>
              </c:numCache>
            </c:numRef>
          </c:cat>
          <c:val>
            <c:numRef>
              <c:f>'RESERVES &amp; EXCHANGE RATE'!$C$4:$C$52</c:f>
              <c:numCache>
                <c:formatCode>_-* #,##0.0_-;\-* #,##0.0_-;_-* "-"??_-;_-@_-</c:formatCode>
                <c:ptCount val="49"/>
                <c:pt idx="0">
                  <c:v>328</c:v>
                </c:pt>
                <c:pt idx="1">
                  <c:v>297</c:v>
                </c:pt>
                <c:pt idx="2">
                  <c:v>373</c:v>
                </c:pt>
                <c:pt idx="3">
                  <c:v>294</c:v>
                </c:pt>
                <c:pt idx="4">
                  <c:v>290</c:v>
                </c:pt>
                <c:pt idx="5">
                  <c:v>272</c:v>
                </c:pt>
                <c:pt idx="6">
                  <c:v>397</c:v>
                </c:pt>
                <c:pt idx="7">
                  <c:v>423</c:v>
                </c:pt>
                <c:pt idx="8">
                  <c:v>464</c:v>
                </c:pt>
                <c:pt idx="9">
                  <c:v>461</c:v>
                </c:pt>
                <c:pt idx="10">
                  <c:v>445</c:v>
                </c:pt>
                <c:pt idx="11">
                  <c:v>396</c:v>
                </c:pt>
                <c:pt idx="12">
                  <c:v>342</c:v>
                </c:pt>
                <c:pt idx="13">
                  <c:v>378</c:v>
                </c:pt>
                <c:pt idx="14">
                  <c:v>309</c:v>
                </c:pt>
                <c:pt idx="15">
                  <c:v>244</c:v>
                </c:pt>
                <c:pt idx="16">
                  <c:v>138</c:v>
                </c:pt>
                <c:pt idx="17">
                  <c:v>112</c:v>
                </c:pt>
                <c:pt idx="18">
                  <c:v>357</c:v>
                </c:pt>
                <c:pt idx="19">
                  <c:v>789</c:v>
                </c:pt>
                <c:pt idx="20">
                  <c:v>635</c:v>
                </c:pt>
                <c:pt idx="21">
                  <c:v>404.1</c:v>
                </c:pt>
                <c:pt idx="22">
                  <c:v>550.79999999999995</c:v>
                </c:pt>
                <c:pt idx="23">
                  <c:v>909.6</c:v>
                </c:pt>
                <c:pt idx="24">
                  <c:v>432.9</c:v>
                </c:pt>
                <c:pt idx="25">
                  <c:v>341.1</c:v>
                </c:pt>
                <c:pt idx="26">
                  <c:v>521.4</c:v>
                </c:pt>
                <c:pt idx="27">
                  <c:v>664.3</c:v>
                </c:pt>
                <c:pt idx="28">
                  <c:v>773.8</c:v>
                </c:pt>
                <c:pt idx="29">
                  <c:v>1447.9</c:v>
                </c:pt>
                <c:pt idx="30">
                  <c:v>2106.1</c:v>
                </c:pt>
                <c:pt idx="31">
                  <c:v>2092.6</c:v>
                </c:pt>
                <c:pt idx="32">
                  <c:v>2457.4</c:v>
                </c:pt>
                <c:pt idx="33">
                  <c:v>3162</c:v>
                </c:pt>
                <c:pt idx="34">
                  <c:v>4350.1000000000004</c:v>
                </c:pt>
                <c:pt idx="35">
                  <c:v>4006</c:v>
                </c:pt>
                <c:pt idx="36">
                  <c:v>2854.7</c:v>
                </c:pt>
                <c:pt idx="37">
                  <c:v>2347.3000000000002</c:v>
                </c:pt>
                <c:pt idx="38">
                  <c:v>1865.1</c:v>
                </c:pt>
                <c:pt idx="39">
                  <c:v>1685.4</c:v>
                </c:pt>
                <c:pt idx="40">
                  <c:v>1718.3060520311601</c:v>
                </c:pt>
                <c:pt idx="41">
                  <c:v>2296.0565455800574</c:v>
                </c:pt>
                <c:pt idx="42">
                  <c:v>2338.1423593851191</c:v>
                </c:pt>
                <c:pt idx="43">
                  <c:v>2709.4</c:v>
                </c:pt>
                <c:pt idx="44">
                  <c:v>3290.3</c:v>
                </c:pt>
                <c:pt idx="45">
                  <c:v>4132.2</c:v>
                </c:pt>
                <c:pt idx="46">
                  <c:v>3425.2</c:v>
                </c:pt>
                <c:pt idx="47">
                  <c:v>3615.7</c:v>
                </c:pt>
                <c:pt idx="48">
                  <c:v>3566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06-410F-8B46-801478A87F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1203024"/>
        <c:axId val="1"/>
      </c:barChart>
      <c:lineChart>
        <c:grouping val="standard"/>
        <c:varyColors val="0"/>
        <c:ser>
          <c:idx val="2"/>
          <c:order val="1"/>
          <c:tx>
            <c:strRef>
              <c:f>'RESERVES &amp; EXCHANGE RATE'!$D$1</c:f>
              <c:strCache>
                <c:ptCount val="1"/>
                <c:pt idx="0">
                  <c:v>PGK/USD (rhs)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'RESERVES &amp; EXCHANGE RATE'!$B$4:$B$52</c:f>
              <c:numCache>
                <c:formatCode>General</c:formatCode>
                <c:ptCount val="49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2000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2004</c:v>
                </c:pt>
                <c:pt idx="28">
                  <c:v>2005</c:v>
                </c:pt>
                <c:pt idx="29">
                  <c:v>2006</c:v>
                </c:pt>
                <c:pt idx="30">
                  <c:v>2007</c:v>
                </c:pt>
                <c:pt idx="31">
                  <c:v>2008</c:v>
                </c:pt>
                <c:pt idx="32">
                  <c:v>2009</c:v>
                </c:pt>
                <c:pt idx="33">
                  <c:v>2010</c:v>
                </c:pt>
                <c:pt idx="34">
                  <c:v>2011</c:v>
                </c:pt>
                <c:pt idx="35">
                  <c:v>2012</c:v>
                </c:pt>
                <c:pt idx="36">
                  <c:v>2013</c:v>
                </c:pt>
                <c:pt idx="37">
                  <c:v>2014</c:v>
                </c:pt>
                <c:pt idx="38">
                  <c:v>2015</c:v>
                </c:pt>
                <c:pt idx="39">
                  <c:v>2016</c:v>
                </c:pt>
                <c:pt idx="40">
                  <c:v>2017</c:v>
                </c:pt>
                <c:pt idx="41">
                  <c:v>2018</c:v>
                </c:pt>
                <c:pt idx="42">
                  <c:v>2019</c:v>
                </c:pt>
                <c:pt idx="43">
                  <c:v>2020</c:v>
                </c:pt>
                <c:pt idx="44">
                  <c:v>2021</c:v>
                </c:pt>
                <c:pt idx="45">
                  <c:v>2022</c:v>
                </c:pt>
                <c:pt idx="46">
                  <c:v>2023</c:v>
                </c:pt>
                <c:pt idx="47">
                  <c:v>2024</c:v>
                </c:pt>
                <c:pt idx="48">
                  <c:v>2025</c:v>
                </c:pt>
              </c:numCache>
            </c:numRef>
          </c:cat>
          <c:val>
            <c:numRef>
              <c:f>'RESERVES &amp; EXCHANGE RATE'!$D$4:$D$52</c:f>
              <c:numCache>
                <c:formatCode>_-* #,##0.0000_-;\-* #,##0.0000_-;_-* "-"??_-;_-@_-</c:formatCode>
                <c:ptCount val="49"/>
                <c:pt idx="0">
                  <c:v>1.32</c:v>
                </c:pt>
                <c:pt idx="1">
                  <c:v>1.4530000000000001</c:v>
                </c:pt>
                <c:pt idx="2">
                  <c:v>1.4488000000000001</c:v>
                </c:pt>
                <c:pt idx="3">
                  <c:v>1.5530999999999999</c:v>
                </c:pt>
                <c:pt idx="4">
                  <c:v>1.4695</c:v>
                </c:pt>
                <c:pt idx="5">
                  <c:v>1.3371</c:v>
                </c:pt>
                <c:pt idx="6">
                  <c:v>1.1422000000000001</c:v>
                </c:pt>
                <c:pt idx="7">
                  <c:v>1.0599000000000001</c:v>
                </c:pt>
                <c:pt idx="8">
                  <c:v>0.98770000000000002</c:v>
                </c:pt>
                <c:pt idx="9">
                  <c:v>1.0404</c:v>
                </c:pt>
                <c:pt idx="10">
                  <c:v>1.1384000000000001</c:v>
                </c:pt>
                <c:pt idx="11">
                  <c:v>1.21</c:v>
                </c:pt>
                <c:pt idx="12">
                  <c:v>1.1633</c:v>
                </c:pt>
                <c:pt idx="13">
                  <c:v>1.0510999999999999</c:v>
                </c:pt>
                <c:pt idx="14">
                  <c:v>1.0498000000000001</c:v>
                </c:pt>
                <c:pt idx="15">
                  <c:v>1.0126999999999999</c:v>
                </c:pt>
                <c:pt idx="16">
                  <c:v>1.0189999999999999</c:v>
                </c:pt>
                <c:pt idx="17">
                  <c:v>0.84850000000000003</c:v>
                </c:pt>
                <c:pt idx="18">
                  <c:v>0.75449999999999995</c:v>
                </c:pt>
                <c:pt idx="19">
                  <c:v>0.75529999999999997</c:v>
                </c:pt>
                <c:pt idx="20">
                  <c:v>0.69710000000000005</c:v>
                </c:pt>
                <c:pt idx="21">
                  <c:v>0.47699999999999998</c:v>
                </c:pt>
                <c:pt idx="22">
                  <c:v>0.371</c:v>
                </c:pt>
                <c:pt idx="23">
                  <c:v>0.32550000000000001</c:v>
                </c:pt>
                <c:pt idx="24">
                  <c:v>0.26250000000000001</c:v>
                </c:pt>
                <c:pt idx="25">
                  <c:v>0.24879999999999999</c:v>
                </c:pt>
                <c:pt idx="26">
                  <c:v>0.3</c:v>
                </c:pt>
                <c:pt idx="27">
                  <c:v>0.32</c:v>
                </c:pt>
                <c:pt idx="28">
                  <c:v>0.32300000000000001</c:v>
                </c:pt>
                <c:pt idx="29">
                  <c:v>0.33</c:v>
                </c:pt>
                <c:pt idx="30">
                  <c:v>0.35249999999999998</c:v>
                </c:pt>
                <c:pt idx="31">
                  <c:v>0.3735</c:v>
                </c:pt>
                <c:pt idx="32">
                  <c:v>0.37</c:v>
                </c:pt>
                <c:pt idx="33">
                  <c:v>0.3785</c:v>
                </c:pt>
                <c:pt idx="34">
                  <c:v>0.46650000000000003</c:v>
                </c:pt>
                <c:pt idx="35">
                  <c:v>0.47549999999999998</c:v>
                </c:pt>
                <c:pt idx="36">
                  <c:v>0.41299999999999998</c:v>
                </c:pt>
                <c:pt idx="37">
                  <c:v>0.38550000000000001</c:v>
                </c:pt>
                <c:pt idx="38">
                  <c:v>0.33250000000000002</c:v>
                </c:pt>
                <c:pt idx="39">
                  <c:v>0.315</c:v>
                </c:pt>
                <c:pt idx="40">
                  <c:v>0.3095</c:v>
                </c:pt>
                <c:pt idx="41">
                  <c:v>0.29699999999999999</c:v>
                </c:pt>
                <c:pt idx="42">
                  <c:v>0.29349999999999998</c:v>
                </c:pt>
                <c:pt idx="43">
                  <c:v>0.28499999999999998</c:v>
                </c:pt>
                <c:pt idx="44">
                  <c:v>0.28499999999999998</c:v>
                </c:pt>
                <c:pt idx="45">
                  <c:v>0.28399999999999997</c:v>
                </c:pt>
                <c:pt idx="46">
                  <c:v>0.26950000000000002</c:v>
                </c:pt>
                <c:pt idx="47">
                  <c:v>0.25</c:v>
                </c:pt>
                <c:pt idx="48">
                  <c:v>0.2404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06-410F-8B46-801478A87F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43120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>
                <a:latin typeface="Trebuchet MS" panose="020B0603020202020204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4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latin typeface="Trebuchet MS" panose="020B0603020202020204" pitchFamily="34" charset="0"/>
                  </a:defRPr>
                </a:pPr>
                <a:r>
                  <a:rPr lang="en-US">
                    <a:latin typeface="Trebuchet MS" panose="020B0603020202020204" pitchFamily="34" charset="0"/>
                  </a:rPr>
                  <a:t>US$'million</a:t>
                </a:r>
              </a:p>
            </c:rich>
          </c:tx>
          <c:layout>
            <c:manualLayout>
              <c:xMode val="edge"/>
              <c:yMode val="edge"/>
              <c:x val="1.214018278931182E-2"/>
              <c:y val="0.35883272384784504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 sz="1100">
                <a:latin typeface="Trebuchet MS" panose="020B0603020202020204" pitchFamily="34" charset="0"/>
              </a:defRPr>
            </a:pPr>
            <a:endParaRPr lang="en-US"/>
          </a:p>
        </c:txPr>
        <c:crossAx val="431203024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.6"/>
        </c:scaling>
        <c:delete val="0"/>
        <c:axPos val="r"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rebuchet MS" panose="020B0603020202020204" pitchFamily="34" charset="0"/>
              </a:defRPr>
            </a:pPr>
            <a:endParaRPr lang="en-US"/>
          </a:p>
        </c:txPr>
        <c:crossAx val="3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1624780479408077"/>
          <c:y val="0.88586965764800019"/>
          <c:w val="0.84353908455739868"/>
          <c:h val="0.11272044322731457"/>
        </c:manualLayout>
      </c:layout>
      <c:overlay val="0"/>
      <c:spPr>
        <a:noFill/>
        <a:ln w="25400">
          <a:noFill/>
        </a:ln>
      </c:spPr>
      <c:txPr>
        <a:bodyPr rot="0" vert="horz"/>
        <a:lstStyle/>
        <a:p>
          <a:pPr>
            <a:defRPr sz="1100">
              <a:latin typeface="Trebuchet MS" panose="020B0603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0.50034</cdr:x>
      <cdr:y>0.07352</cdr:y>
    </cdr:from>
    <cdr:to>
      <cdr:x>0.92572</cdr:x>
      <cdr:y>0.87196</cdr:y>
    </cdr:to>
    <cdr:sp macro="" textlink="">
      <cdr:nvSpPr>
        <cdr:cNvPr id="4" name="Rectangle 3">
          <a:extLst xmlns:a="http://schemas.openxmlformats.org/drawingml/2006/main">
            <a:ext uri="{FF2B5EF4-FFF2-40B4-BE49-F238E27FC236}">
              <a16:creationId xmlns:a16="http://schemas.microsoft.com/office/drawing/2014/main" id="{54C5E0CC-8996-D981-29E2-2CD90C08A823}"/>
            </a:ext>
          </a:extLst>
        </cdr:cNvPr>
        <cdr:cNvSpPr/>
      </cdr:nvSpPr>
      <cdr:spPr>
        <a:xfrm xmlns:a="http://schemas.openxmlformats.org/drawingml/2006/main">
          <a:off x="5848239" y="413210"/>
          <a:ext cx="4972023" cy="448759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  <a:alpha val="2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0.27781</cdr:x>
      <cdr:y>0.15283</cdr:y>
    </cdr:from>
    <cdr:to>
      <cdr:x>0.88977</cdr:x>
      <cdr:y>0.30827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AB69315-7E02-3FC9-F4BC-40E6E5EA3975}"/>
            </a:ext>
          </a:extLst>
        </cdr:cNvPr>
        <cdr:cNvSpPr txBox="1"/>
      </cdr:nvSpPr>
      <cdr:spPr>
        <a:xfrm xmlns:a="http://schemas.openxmlformats.org/drawingml/2006/main">
          <a:off x="2583656" y="928688"/>
          <a:ext cx="5691188" cy="944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0.04139</cdr:x>
      <cdr:y>0</cdr:y>
    </cdr:from>
    <cdr:to>
      <cdr:x>0.90727</cdr:x>
      <cdr:y>0.07445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A2058EF-988D-291E-0FE8-23CDB82D98C6}"/>
            </a:ext>
          </a:extLst>
        </cdr:cNvPr>
        <cdr:cNvSpPr txBox="1"/>
      </cdr:nvSpPr>
      <cdr:spPr>
        <a:xfrm xmlns:a="http://schemas.openxmlformats.org/drawingml/2006/main">
          <a:off x="384969" y="0"/>
          <a:ext cx="8052594" cy="452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rtl="0"/>
          <a:r>
            <a:rPr lang="en-US" sz="1600" b="1" i="0" baseline="0" dirty="0">
              <a:effectLst/>
              <a:latin typeface="Segoe UI" panose="020B0502040204020203" pitchFamily="34" charset="0"/>
              <a:cs typeface="Segoe UI" panose="020B0502040204020203" pitchFamily="34" charset="0"/>
            </a:rPr>
            <a:t>Sectoral Contribution to Real GDP Growth (%)</a:t>
          </a:r>
          <a:endParaRPr lang="en-US" sz="1600" dirty="0">
            <a:effectLst/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0.83722</cdr:x>
      <cdr:y>0.14364</cdr:y>
    </cdr:from>
    <cdr:to>
      <cdr:x>0.94735</cdr:x>
      <cdr:y>0.86839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FAD1F11-EF63-D96E-ABC9-4BD619910500}"/>
            </a:ext>
          </a:extLst>
        </cdr:cNvPr>
        <cdr:cNvSpPr txBox="1"/>
      </cdr:nvSpPr>
      <cdr:spPr>
        <a:xfrm xmlns:a="http://schemas.openxmlformats.org/drawingml/2006/main">
          <a:off x="9785898" y="797804"/>
          <a:ext cx="1287258" cy="4025300"/>
        </a:xfrm>
        <a:prstGeom xmlns:a="http://schemas.openxmlformats.org/drawingml/2006/main" prst="rect">
          <a:avLst/>
        </a:prstGeom>
        <a:solidFill xmlns:a="http://schemas.openxmlformats.org/drawingml/2006/main">
          <a:srgbClr val="BFBFBF">
            <a:alpha val="14902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000" b="1" dirty="0">
              <a:latin typeface="Segoe UI" panose="020B0502040204020203" pitchFamily="34" charset="0"/>
              <a:cs typeface="Segoe UI" panose="020B0502040204020203" pitchFamily="34" charset="0"/>
            </a:rPr>
            <a:t>Projections</a:t>
          </a:r>
        </a:p>
        <a:p xmlns:a="http://schemas.openxmlformats.org/drawingml/2006/main">
          <a:pPr algn="ctr"/>
          <a:r>
            <a:rPr lang="en-US" sz="1000" b="1" dirty="0">
              <a:latin typeface="Segoe UI" panose="020B0502040204020203" pitchFamily="34" charset="0"/>
              <a:cs typeface="Segoe UI" panose="020B0502040204020203" pitchFamily="34" charset="0"/>
            </a:rPr>
            <a:t>(2025-2027)</a:t>
          </a:r>
        </a:p>
      </cdr:txBody>
    </cdr:sp>
  </cdr:relSizeAnchor>
  <cdr:relSizeAnchor xmlns:cdr="http://schemas.openxmlformats.org/drawingml/2006/chartDrawing">
    <cdr:from>
      <cdr:x>0.85328</cdr:x>
      <cdr:y>0.38405</cdr:y>
    </cdr:from>
    <cdr:to>
      <cdr:x>0.95174</cdr:x>
      <cdr:y>0.53471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924800" y="23308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0.05312</cdr:x>
      <cdr:y>0.03372</cdr:y>
    </cdr:from>
    <cdr:to>
      <cdr:x>0.98871</cdr:x>
      <cdr:y>0.07853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F59EA78-F753-BBEE-0F96-5635F78676EC}"/>
            </a:ext>
          </a:extLst>
        </cdr:cNvPr>
        <cdr:cNvSpPr txBox="1"/>
      </cdr:nvSpPr>
      <cdr:spPr>
        <a:xfrm xmlns:a="http://schemas.openxmlformats.org/drawingml/2006/main">
          <a:off x="620884" y="188536"/>
          <a:ext cx="10935679" cy="2505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b="1" i="0" baseline="0" dirty="0">
              <a:effectLst/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Tradable &amp; Non- Tradable Contribution to Headline Inflation (In Percentage Points)</a:t>
          </a:r>
        </a:p>
        <a:p xmlns:a="http://schemas.openxmlformats.org/drawingml/2006/main"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800" b="0" dirty="0">
            <a:effectLst/>
            <a:latin typeface="Segoe UI" panose="020B0502040204020203" pitchFamily="34" charset="0"/>
            <a:cs typeface="Segoe UI" panose="020B0502040204020203" pitchFamily="34" charset="0"/>
          </a:endParaRPr>
        </a:p>
        <a:p xmlns:a="http://schemas.openxmlformats.org/drawingml/2006/main">
          <a:endParaRPr lang="en-US" sz="800" b="1" dirty="0"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0.02329</cdr:x>
      <cdr:y>0.02817</cdr:y>
    </cdr:from>
    <cdr:to>
      <cdr:x>0.97671</cdr:x>
      <cdr:y>0.10078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5241" y="158742"/>
          <a:ext cx="5536992" cy="409183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7000"/>
            </a:lnSpc>
            <a:spcAft>
              <a:spcPts val="800"/>
            </a:spcAft>
          </a:pPr>
          <a:r>
            <a:rPr lang="en-AU" sz="1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 </a:t>
          </a:r>
          <a:r>
            <a:rPr lang="en-US" sz="1400" b="1" spc="-35" dirty="0"/>
            <a:t>Trade</a:t>
          </a:r>
          <a:r>
            <a:rPr lang="en-US" sz="1400" b="1" spc="-50" dirty="0"/>
            <a:t> </a:t>
          </a:r>
          <a:r>
            <a:rPr lang="en-US" sz="1400" b="1" dirty="0"/>
            <a:t>Balance</a:t>
          </a:r>
          <a:r>
            <a:rPr lang="en-US" sz="1400" b="1" spc="-50" dirty="0"/>
            <a:t> </a:t>
          </a:r>
          <a:r>
            <a:rPr lang="en-US" sz="1400" b="1" dirty="0"/>
            <a:t>(K'million)</a:t>
          </a:r>
          <a:r>
            <a:rPr lang="en-US" sz="1400" b="1" spc="-55" dirty="0"/>
            <a:t> </a:t>
          </a:r>
          <a:r>
            <a:rPr lang="en-US" sz="1400" b="1" spc="-25" dirty="0"/>
            <a:t>and </a:t>
          </a:r>
          <a:r>
            <a:rPr lang="en-US" sz="1400" b="1" spc="-25" dirty="0" smtClean="0"/>
            <a:t>the </a:t>
          </a:r>
          <a:r>
            <a:rPr lang="en-US" sz="1400" b="1" dirty="0" smtClean="0"/>
            <a:t>Exchange</a:t>
          </a:r>
          <a:r>
            <a:rPr lang="en-US" sz="1400" b="1" spc="-90" dirty="0" smtClean="0"/>
            <a:t> </a:t>
          </a:r>
          <a:r>
            <a:rPr lang="en-US" sz="1400" b="1" dirty="0"/>
            <a:t>R</a:t>
          </a:r>
          <a:r>
            <a:rPr lang="en-US" sz="1400" b="1" dirty="0" smtClean="0"/>
            <a:t>ate</a:t>
          </a:r>
          <a:r>
            <a:rPr lang="en-US" sz="1400" b="1" spc="-90" dirty="0" smtClean="0"/>
            <a:t> </a:t>
          </a:r>
          <a:r>
            <a:rPr lang="en-US" sz="1400" b="1" spc="-10" dirty="0"/>
            <a:t>(PGK/US$)</a:t>
          </a:r>
          <a:endParaRPr lang="en-AU" sz="1400" b="1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0.07907</cdr:y>
    </cdr:from>
    <cdr:to>
      <cdr:x>1</cdr:x>
      <cdr:y>1</cdr:y>
    </cdr:to>
    <cdr:pic>
      <cdr:nvPicPr>
        <cdr:cNvPr id="5" name="Picture 4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25924" t="32973" r="15247" b="11670"/>
        <a:stretch xmlns:a="http://schemas.openxmlformats.org/drawingml/2006/main"/>
      </cdr:blipFill>
      <cdr:spPr>
        <a:xfrm xmlns:a="http://schemas.openxmlformats.org/drawingml/2006/main">
          <a:off x="303250" y="1486693"/>
          <a:ext cx="11688538" cy="514901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0.02227</cdr:x>
      <cdr:y>0.00422</cdr:y>
    </cdr:from>
    <cdr:to>
      <cdr:x>0.75008</cdr:x>
      <cdr:y>0.07659</cdr:y>
    </cdr:to>
    <cdr:sp macro="" textlink="">
      <cdr:nvSpPr>
        <cdr:cNvPr id="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342" y="23617"/>
          <a:ext cx="8507035" cy="404627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7000"/>
            </a:lnSpc>
            <a:spcAft>
              <a:spcPts val="800"/>
            </a:spcAft>
          </a:pPr>
          <a:r>
            <a:rPr lang="en-AU" sz="20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Domestic Inflation Trend</a:t>
          </a:r>
          <a:r>
            <a:rPr lang="en-AU" sz="1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 </a:t>
          </a:r>
          <a:endParaRPr lang="en-AU" sz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0.01605</cdr:x>
      <cdr:y>0.00021</cdr:y>
    </cdr:from>
    <cdr:to>
      <cdr:x>0.74386</cdr:x>
      <cdr:y>0.07257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7604" y="1199"/>
          <a:ext cx="8507035" cy="404571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7000"/>
            </a:lnSpc>
            <a:spcAft>
              <a:spcPts val="800"/>
            </a:spcAft>
          </a:pPr>
          <a:r>
            <a:rPr lang="en-AU" sz="20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Government Revenue and Expenditure as a % of GDP (1984 to 2024)</a:t>
          </a:r>
          <a:r>
            <a:rPr lang="en-AU" sz="1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 </a:t>
          </a:r>
          <a:endParaRPr lang="en-AU" sz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0.01863</cdr:x>
      <cdr:y>0.01509</cdr:y>
    </cdr:from>
    <cdr:to>
      <cdr:x>0.74644</cdr:x>
      <cdr:y>0.08745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7764" y="84377"/>
          <a:ext cx="8507035" cy="404571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7000"/>
            </a:lnSpc>
            <a:spcAft>
              <a:spcPts val="800"/>
            </a:spcAft>
          </a:pPr>
          <a:r>
            <a:rPr lang="en-AU" sz="20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Government Revenue and Expenditure as a % of GDP (1984 to 2024)</a:t>
          </a:r>
          <a:r>
            <a:rPr lang="en-AU" sz="1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 </a:t>
          </a:r>
          <a:endParaRPr lang="en-AU" sz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9E094D6-C633-4D4F-BEB3-7A7DDE77DA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422738-01DC-4831-AB26-62573E6058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752CC-2E79-4190-AA73-5AAD4DBF8302}" type="datetimeFigureOut">
              <a:rPr lang="en-NZ" smtClean="0"/>
              <a:t>11/09/2025</a:t>
            </a:fld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C7E637-1A43-4964-8F43-99A2724F0C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B979B6-41E7-4659-A7FE-A8A323EF24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E9A28-D680-4D55-9C8C-646EC12B7872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22185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9E6FE-BA19-4355-B6AF-BAE4C98BCB97}" type="datetimeFigureOut">
              <a:rPr lang="en-NZ" smtClean="0"/>
              <a:t>11/09/2025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EFC4F-4876-42DA-AE82-CA6BF9149FA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74988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EFC4F-4876-42DA-AE82-CA6BF9149FAC}" type="slidenum">
              <a:rPr lang="en-NZ" smtClean="0"/>
              <a:t>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66283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EFC4F-4876-42DA-AE82-CA6BF9149FAC}" type="slidenum">
              <a:rPr lang="en-NZ" smtClean="0"/>
              <a:t>11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95647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EFC4F-4876-42DA-AE82-CA6BF9149FAC}" type="slidenum">
              <a:rPr lang="en-NZ" smtClean="0"/>
              <a:t>12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27445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EFC4F-4876-42DA-AE82-CA6BF9149FAC}" type="slidenum">
              <a:rPr lang="en-NZ" smtClean="0"/>
              <a:t>13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36001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EFC4F-4876-42DA-AE82-CA6BF9149FAC}" type="slidenum">
              <a:rPr lang="en-NZ" smtClean="0"/>
              <a:t>14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87687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EFC4F-4876-42DA-AE82-CA6BF9149FAC}" type="slidenum">
              <a:rPr lang="en-NZ" smtClean="0"/>
              <a:t>15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12317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EFC4F-4876-42DA-AE82-CA6BF9149FAC}" type="slidenum">
              <a:rPr lang="en-NZ" smtClean="0"/>
              <a:t>16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19082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EFC4F-4876-42DA-AE82-CA6BF9149FAC}" type="slidenum">
              <a:rPr lang="en-NZ" smtClean="0"/>
              <a:t>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30665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EFC4F-4876-42DA-AE82-CA6BF9149FAC}" type="slidenum">
              <a:rPr lang="en-NZ" smtClean="0"/>
              <a:t>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82320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EFC4F-4876-42DA-AE82-CA6BF9149FAC}" type="slidenum">
              <a:rPr lang="en-NZ" smtClean="0"/>
              <a:t>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31057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44D97-E7ED-EC35-7F84-ABC2B86DE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4B52E3-ED40-0A90-01EC-0EE911378C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203DEF-9806-2053-25E8-B9AD79FA1C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679EE-CE15-605C-1D76-DACF003F52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EFC4F-4876-42DA-AE82-CA6BF9149FAC}" type="slidenum">
              <a:rPr lang="en-NZ" smtClean="0"/>
              <a:t>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53953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EFC4F-4876-42DA-AE82-CA6BF9149FAC}" type="slidenum">
              <a:rPr lang="en-NZ" smtClean="0"/>
              <a:t>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26687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EFC4F-4876-42DA-AE82-CA6BF9149FAC}" type="slidenum">
              <a:rPr lang="en-NZ" smtClean="0"/>
              <a:t>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23859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EFC4F-4876-42DA-AE82-CA6BF9149FAC}" type="slidenum">
              <a:rPr lang="en-NZ" smtClean="0"/>
              <a:t>9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99481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EFC4F-4876-42DA-AE82-CA6BF9149FAC}" type="slidenum">
              <a:rPr lang="en-NZ" smtClean="0"/>
              <a:t>10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77407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9/11/2025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8A79850-7102-4315-8A06-51DB6453F58C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11148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9850-7102-4315-8A06-51DB6453F58C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5765399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9850-7102-4315-8A06-51DB6453F58C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7309444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pter slide 0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D35C5C8-A324-4BD4-ACB3-3CFF9C7356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4" y="1484316"/>
            <a:ext cx="7705725" cy="1944687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06E913-EB51-1044-3775-93F3A705B8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444">
                        <a14:foregroundMark x1="23889" y1="34078" x2="35556" y2="41341"/>
                        <a14:foregroundMark x1="65556" y1="41341" x2="82222" y2="33520"/>
                        <a14:foregroundMark x1="78889" y1="11173" x2="78889" y2="11173"/>
                        <a14:foregroundMark x1="66111" y1="5028" x2="66111" y2="5028"/>
                        <a14:foregroundMark x1="23889" y1="10056" x2="23889" y2="10056"/>
                        <a14:foregroundMark x1="5556" y1="68156" x2="5556" y2="68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5315" y="165794"/>
            <a:ext cx="487300" cy="48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80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BC1200-D308-430D-83F2-0E7C49620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426" y="2751827"/>
            <a:ext cx="7697015" cy="1773689"/>
          </a:xfrm>
        </p:spPr>
        <p:txBody>
          <a:bodyPr>
            <a:norm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NZ" sz="60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40F0E2D-79CB-4DA8-BD74-BC35926987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3716" y="3911091"/>
            <a:ext cx="5356225" cy="1624012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  <a:endParaRPr lang="en-N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DD0C5C-3334-4B82-200D-64D8095F0D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444">
                        <a14:foregroundMark x1="23889" y1="34078" x2="35556" y2="41341"/>
                        <a14:foregroundMark x1="65556" y1="41341" x2="82222" y2="33520"/>
                        <a14:foregroundMark x1="78889" y1="11173" x2="78889" y2="11173"/>
                        <a14:foregroundMark x1="66111" y1="5028" x2="66111" y2="5028"/>
                        <a14:foregroundMark x1="23889" y1="10056" x2="23889" y2="10056"/>
                        <a14:foregroundMark x1="5556" y1="68156" x2="5556" y2="68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734" y="165794"/>
            <a:ext cx="487300" cy="48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4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520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2876" y="1489182"/>
            <a:ext cx="3600000" cy="1288524"/>
          </a:xfrm>
        </p:spPr>
        <p:txBody>
          <a:bodyPr lIns="90000" tIns="46800" rIns="90000" bIns="46800" anchor="t">
            <a:normAutofit/>
          </a:bodyPr>
          <a:lstStyle>
            <a:lvl1pPr>
              <a:defRPr sz="3000" b="1">
                <a:latin typeface="+mn-lt"/>
              </a:defRPr>
            </a:lvl1pPr>
          </a:lstStyle>
          <a:p>
            <a:r>
              <a:rPr lang="en-US" dirty="0"/>
              <a:t>Click to edit heading</a:t>
            </a:r>
            <a:endParaRPr lang="en-N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9BF73C-EB59-4DC9-A8A6-C4B2C4C9FA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2893" y="2109380"/>
            <a:ext cx="3600000" cy="3659595"/>
          </a:xfrm>
        </p:spPr>
        <p:txBody>
          <a:bodyPr>
            <a:normAutofit/>
          </a:bodyPr>
          <a:lstStyle>
            <a:lvl1pPr marL="0" indent="0">
              <a:buNone/>
              <a:defRPr lang="en-US" sz="1400" dirty="0" smtClean="0">
                <a:latin typeface="+mn-lt"/>
              </a:defRPr>
            </a:lvl1pPr>
            <a:lvl2pPr marL="457189" indent="0">
              <a:buNone/>
              <a:defRPr lang="en-US" dirty="0" smtClean="0"/>
            </a:lvl2pPr>
            <a:lvl3pPr marL="914377" indent="0">
              <a:buNone/>
              <a:defRPr lang="en-US" dirty="0" smtClean="0"/>
            </a:lvl3pPr>
            <a:lvl4pPr marL="1371566" indent="0">
              <a:buNone/>
              <a:defRPr lang="en-US" dirty="0" smtClean="0"/>
            </a:lvl4pPr>
            <a:lvl5pPr marL="1828754" indent="0">
              <a:buNone/>
              <a:defRPr lang="en-NZ" dirty="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F1EEAF1F-66B3-4FA8-832F-A7D801D69E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64087" y="1484314"/>
            <a:ext cx="6840000" cy="4284662"/>
          </a:xfrm>
        </p:spPr>
        <p:txBody>
          <a:bodyPr>
            <a:normAutofit/>
          </a:bodyPr>
          <a:lstStyle>
            <a:lvl1pPr>
              <a:defRPr sz="140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0651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2876" y="1489182"/>
            <a:ext cx="3600000" cy="1288524"/>
          </a:xfrm>
        </p:spPr>
        <p:txBody>
          <a:bodyPr lIns="90000" tIns="46800" rIns="90000" bIns="46800" anchor="t">
            <a:normAutofit/>
          </a:bodyPr>
          <a:lstStyle>
            <a:lvl1pPr>
              <a:defRPr sz="3000" b="1">
                <a:latin typeface="+mn-lt"/>
              </a:defRPr>
            </a:lvl1pPr>
          </a:lstStyle>
          <a:p>
            <a:r>
              <a:rPr lang="en-US" dirty="0"/>
              <a:t>Click to edit heading</a:t>
            </a:r>
            <a:endParaRPr lang="en-N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9BF73C-EB59-4DC9-A8A6-C4B2C4C9FA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2893" y="2109380"/>
            <a:ext cx="3600000" cy="3659595"/>
          </a:xfrm>
        </p:spPr>
        <p:txBody>
          <a:bodyPr>
            <a:normAutofit/>
          </a:bodyPr>
          <a:lstStyle>
            <a:lvl1pPr marL="0" indent="0">
              <a:buNone/>
              <a:defRPr lang="en-US" sz="1400" dirty="0" smtClean="0">
                <a:latin typeface="+mn-lt"/>
              </a:defRPr>
            </a:lvl1pPr>
            <a:lvl2pPr marL="457189" indent="0">
              <a:buNone/>
              <a:defRPr lang="en-US" dirty="0" smtClean="0"/>
            </a:lvl2pPr>
            <a:lvl3pPr marL="914377" indent="0">
              <a:buNone/>
              <a:defRPr lang="en-US" dirty="0" smtClean="0"/>
            </a:lvl3pPr>
            <a:lvl4pPr marL="1371566" indent="0">
              <a:buNone/>
              <a:defRPr lang="en-US" dirty="0" smtClean="0"/>
            </a:lvl4pPr>
            <a:lvl5pPr marL="1828754" indent="0">
              <a:buNone/>
              <a:defRPr lang="en-NZ" dirty="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F1EEAF1F-66B3-4FA8-832F-A7D801D69E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64090" y="1489182"/>
            <a:ext cx="3492500" cy="4279793"/>
          </a:xfrm>
        </p:spPr>
        <p:txBody>
          <a:bodyPr>
            <a:normAutofit/>
          </a:bodyPr>
          <a:lstStyle>
            <a:lvl1pPr>
              <a:defRPr sz="140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  <a:endParaRPr lang="en-NZ" dirty="0"/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007C4C24-D656-412D-BC21-03411FFC69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22106" y="1484312"/>
            <a:ext cx="3207001" cy="2052000"/>
          </a:xfrm>
        </p:spPr>
        <p:txBody>
          <a:bodyPr>
            <a:normAutofit/>
          </a:bodyPr>
          <a:lstStyle>
            <a:lvl1pPr>
              <a:defRPr sz="140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  <a:endParaRPr lang="en-NZ" dirty="0"/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4932F2D2-C44D-44AD-A7EE-344BFA8037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4140" y="3711573"/>
            <a:ext cx="3207001" cy="2052000"/>
          </a:xfrm>
        </p:spPr>
        <p:txBody>
          <a:bodyPr>
            <a:normAutofit/>
          </a:bodyPr>
          <a:lstStyle>
            <a:lvl1pPr>
              <a:defRPr sz="140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5107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2876" y="1489182"/>
            <a:ext cx="3600000" cy="1288524"/>
          </a:xfrm>
        </p:spPr>
        <p:txBody>
          <a:bodyPr lIns="90000" tIns="46800" rIns="90000" bIns="46800" anchor="t">
            <a:normAutofit/>
          </a:bodyPr>
          <a:lstStyle>
            <a:lvl1pPr>
              <a:defRPr sz="3000" b="1">
                <a:latin typeface="+mn-lt"/>
              </a:defRPr>
            </a:lvl1pPr>
          </a:lstStyle>
          <a:p>
            <a:r>
              <a:rPr lang="en-US" dirty="0"/>
              <a:t>Click to edit heading</a:t>
            </a:r>
            <a:endParaRPr lang="en-N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9BF73C-EB59-4DC9-A8A6-C4B2C4C9FA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2893" y="2109380"/>
            <a:ext cx="3600000" cy="3659595"/>
          </a:xfrm>
        </p:spPr>
        <p:txBody>
          <a:bodyPr>
            <a:normAutofit/>
          </a:bodyPr>
          <a:lstStyle>
            <a:lvl1pPr marL="0" indent="0">
              <a:buNone/>
              <a:defRPr lang="en-US" sz="1400" dirty="0" smtClean="0">
                <a:latin typeface="+mn-lt"/>
              </a:defRPr>
            </a:lvl1pPr>
            <a:lvl2pPr marL="457189" indent="0">
              <a:buNone/>
              <a:defRPr lang="en-US" dirty="0" smtClean="0"/>
            </a:lvl2pPr>
            <a:lvl3pPr marL="914377" indent="0">
              <a:buNone/>
              <a:defRPr lang="en-US" dirty="0" smtClean="0"/>
            </a:lvl3pPr>
            <a:lvl4pPr marL="1371566" indent="0">
              <a:buNone/>
              <a:defRPr lang="en-US" dirty="0" smtClean="0"/>
            </a:lvl4pPr>
            <a:lvl5pPr marL="1828754" indent="0">
              <a:buNone/>
              <a:defRPr lang="en-NZ" dirty="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F1EEAF1F-66B3-4FA8-832F-A7D801D69E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64088" y="0"/>
            <a:ext cx="7427912" cy="6858000"/>
          </a:xfrm>
        </p:spPr>
        <p:txBody>
          <a:bodyPr>
            <a:normAutofit/>
          </a:bodyPr>
          <a:lstStyle>
            <a:lvl1pPr>
              <a:defRPr sz="140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4864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75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93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20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93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654FF43C-E976-4D23-BFC4-414D3DB029B4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-1114" b="-54"/>
          <a:stretch/>
        </p:blipFill>
        <p:spPr>
          <a:xfrm flipH="1">
            <a:off x="0" y="-18000"/>
            <a:ext cx="3715667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8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9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9/11/2025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9850-7102-4315-8A06-51DB6453F58C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39514005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 0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D35C5C8-A324-4BD4-ACB3-3CFF9C7356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4" y="1484316"/>
            <a:ext cx="7705725" cy="1944687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C0D62E-AE38-4768-429C-59A504A5E3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444">
                        <a14:foregroundMark x1="23889" y1="34078" x2="35556" y2="41341"/>
                        <a14:foregroundMark x1="65556" y1="41341" x2="82222" y2="33520"/>
                        <a14:foregroundMark x1="78889" y1="11173" x2="78889" y2="11173"/>
                        <a14:foregroundMark x1="66111" y1="5028" x2="66111" y2="5028"/>
                        <a14:foregroundMark x1="23889" y1="10056" x2="23889" y2="10056"/>
                        <a14:foregroundMark x1="5556" y1="68156" x2="5556" y2="68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5315" y="165794"/>
            <a:ext cx="487300" cy="48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90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93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red and white background&#10;&#10;Description automatically generated">
            <a:extLst>
              <a:ext uri="{FF2B5EF4-FFF2-40B4-BE49-F238E27FC236}">
                <a16:creationId xmlns:a16="http://schemas.microsoft.com/office/drawing/2014/main" id="{ECCEBDE9-0C32-FE11-B1AD-C31243880E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16952C-EA36-B882-063A-E9463D52CC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31275"/>
            <a:ext cx="9144000" cy="1578687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Board Member Briefing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59BD22-EEFF-6F39-B900-598A811F0D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59159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Department Name</a:t>
            </a:r>
            <a:endParaRPr lang="en-AU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5546A5A-8362-3733-4484-CF0C10ACF4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617280" y="700294"/>
            <a:ext cx="2880000" cy="844138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AC6DF4C-F39C-38E1-1A8E-A3477F46E3E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524000" y="4335463"/>
            <a:ext cx="9144000" cy="43338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Date XX/Month/2025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1642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58A79850-7102-4315-8A06-51DB6453F58C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94728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9/11/2025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9850-7102-4315-8A06-51DB6453F58C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1250243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9/11/2025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9850-7102-4315-8A06-51DB6453F58C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6862950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9/11/2025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9850-7102-4315-8A06-51DB6453F58C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3989710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9/11/2025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9850-7102-4315-8A06-51DB6453F58C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2695227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9/11/2025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A79850-7102-4315-8A06-51DB6453F58C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13706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9/11/2025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A79850-7102-4315-8A06-51DB6453F58C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2979960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8A79850-7102-4315-8A06-51DB6453F58C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211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649" r:id="rId13"/>
    <p:sldLayoutId id="2147483691" r:id="rId14"/>
    <p:sldLayoutId id="2147483695" r:id="rId15"/>
    <p:sldLayoutId id="2147483694" r:id="rId16"/>
    <p:sldLayoutId id="2147483682" r:id="rId17"/>
    <p:sldLayoutId id="2147483683" r:id="rId18"/>
    <p:sldLayoutId id="2147483678" r:id="rId19"/>
    <p:sldLayoutId id="2147483681" r:id="rId20"/>
    <p:sldLayoutId id="2147483799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10DDED9-EA84-E104-8569-9E924A38A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017" y="1861743"/>
            <a:ext cx="9144000" cy="1025295"/>
          </a:xfrm>
        </p:spPr>
        <p:txBody>
          <a:bodyPr>
            <a:normAutofit fontScale="90000"/>
          </a:bodyPr>
          <a:lstStyle/>
          <a:p>
            <a:r>
              <a:rPr lang="en-US" sz="3000" b="1" dirty="0"/>
              <a:t>		</a:t>
            </a:r>
            <a:r>
              <a:rPr lang="en-US" sz="4200" b="1" dirty="0"/>
              <a:t/>
            </a:r>
            <a:br>
              <a:rPr lang="en-US" sz="4200" b="1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96BD9F-A2EA-9B7F-B224-9499382828D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1119" y="4569811"/>
            <a:ext cx="9144000" cy="737308"/>
          </a:xfrm>
        </p:spPr>
        <p:txBody>
          <a:bodyPr>
            <a:normAutofit/>
          </a:bodyPr>
          <a:lstStyle/>
          <a:p>
            <a:r>
              <a:rPr lang="en-AU" sz="2000" b="1" i="1" dirty="0">
                <a:latin typeface="Arial Narrow" panose="020B0606020202030204" pitchFamily="34" charset="0"/>
                <a:cs typeface="Avenir Book" panose="020B0503020203020204" pitchFamily="34" charset="-78"/>
              </a:rPr>
              <a:t>SEPTEMBER 2025</a:t>
            </a:r>
          </a:p>
          <a:p>
            <a:endParaRPr lang="en-AU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B10DDED9-EA84-E104-8569-9E924A38A471}"/>
              </a:ext>
            </a:extLst>
          </p:cNvPr>
          <p:cNvSpPr txBox="1">
            <a:spLocks/>
          </p:cNvSpPr>
          <p:nvPr/>
        </p:nvSpPr>
        <p:spPr>
          <a:xfrm>
            <a:off x="1413164" y="3059723"/>
            <a:ext cx="10252730" cy="24016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300" b="1" dirty="0"/>
          </a:p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9017" y="1861742"/>
            <a:ext cx="10010736" cy="3272692"/>
          </a:xfrm>
        </p:spPr>
        <p:txBody>
          <a:bodyPr>
            <a:normAutofit/>
          </a:bodyPr>
          <a:lstStyle/>
          <a:p>
            <a:pPr algn="ctr"/>
            <a:r>
              <a:rPr lang="en-US" sz="3600" b="1" spc="-1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BPNG September 2025 Outlook on the</a:t>
            </a:r>
          </a:p>
          <a:p>
            <a:pPr algn="ctr"/>
            <a:r>
              <a:rPr lang="en-US" sz="3600" b="1" spc="-10" dirty="0" smtClean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Economy, </a:t>
            </a:r>
            <a:r>
              <a:rPr lang="en-US" sz="3600" b="1" spc="-1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Inflation and Monetary Policy</a:t>
            </a:r>
            <a:r>
              <a:rPr lang="en-US" sz="3600" spc="-10" dirty="0">
                <a:solidFill>
                  <a:srgbClr val="FFFFFF"/>
                </a:solidFill>
                <a:latin typeface="+mj-lt"/>
                <a:cs typeface="Georgia"/>
              </a:rPr>
              <a:t/>
            </a:r>
            <a:br>
              <a:rPr lang="en-US" sz="3600" spc="-10" dirty="0">
                <a:solidFill>
                  <a:srgbClr val="FFFFFF"/>
                </a:solidFill>
                <a:latin typeface="+mj-lt"/>
                <a:cs typeface="Georgia"/>
              </a:rPr>
            </a:br>
            <a:r>
              <a:rPr lang="en-US" sz="3600" spc="-10" dirty="0">
                <a:solidFill>
                  <a:srgbClr val="FFFFFF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/>
            </a:r>
            <a:br>
              <a:rPr lang="en-US" sz="3600" spc="-10" dirty="0">
                <a:solidFill>
                  <a:srgbClr val="FFFFFF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</a:br>
            <a:r>
              <a:rPr lang="en-US" sz="2400" b="1" i="1" dirty="0">
                <a:latin typeface="Arial Narrow" panose="020B0606020202030204" pitchFamily="34" charset="0"/>
                <a:cs typeface="Avenir Book" panose="020B0503020203020204" pitchFamily="34" charset="-78"/>
              </a:rPr>
              <a:t>A presentation on growth, inflation and monetary policy </a:t>
            </a:r>
          </a:p>
          <a:p>
            <a:pPr algn="ctr"/>
            <a:r>
              <a:rPr lang="en-US" sz="2400" b="1" i="1" dirty="0">
                <a:latin typeface="Arial Narrow" panose="020B0606020202030204" pitchFamily="34" charset="0"/>
                <a:cs typeface="Avenir Book" panose="020B0503020203020204" pitchFamily="34" charset="-78"/>
              </a:rPr>
              <a:t>as the nation </a:t>
            </a:r>
            <a:r>
              <a:rPr lang="en-US" sz="2400" b="1" i="1" dirty="0" smtClean="0">
                <a:latin typeface="Arial Narrow" panose="020B0606020202030204" pitchFamily="34" charset="0"/>
                <a:cs typeface="Avenir Book" panose="020B0503020203020204" pitchFamily="34" charset="-78"/>
              </a:rPr>
              <a:t>approaches </a:t>
            </a:r>
            <a:r>
              <a:rPr lang="en-US" sz="2400" b="1" i="1" dirty="0">
                <a:latin typeface="Arial Narrow" panose="020B0606020202030204" pitchFamily="34" charset="0"/>
                <a:cs typeface="Avenir Book" panose="020B0503020203020204" pitchFamily="34" charset="-78"/>
              </a:rPr>
              <a:t>50 years of </a:t>
            </a:r>
            <a:r>
              <a:rPr lang="en-US" sz="2400" b="1" i="1" dirty="0" smtClean="0">
                <a:latin typeface="Arial Narrow" panose="020B0606020202030204" pitchFamily="34" charset="0"/>
                <a:cs typeface="Avenir Book" panose="020B0503020203020204" pitchFamily="34" charset="-78"/>
              </a:rPr>
              <a:t>Independence</a:t>
            </a:r>
            <a:endParaRPr lang="en-US" sz="2400" b="1" i="1" dirty="0">
              <a:latin typeface="Arial Narrow" panose="020B0606020202030204" pitchFamily="34" charset="0"/>
              <a:cs typeface="Avenir Book" panose="020B0503020203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46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003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ECF74C-F886-6F18-2435-1461A69EC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983725D-A601-5F59-B2E0-7BFF3DE70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266571"/>
              </p:ext>
            </p:extLst>
          </p:nvPr>
        </p:nvGraphicFramePr>
        <p:xfrm>
          <a:off x="252450" y="251008"/>
          <a:ext cx="1123133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1338">
                  <a:extLst>
                    <a:ext uri="{9D8B030D-6E8A-4147-A177-3AD203B41FA5}">
                      <a16:colId xmlns:a16="http://schemas.microsoft.com/office/drawing/2014/main" val="2362751574"/>
                    </a:ext>
                  </a:extLst>
                </a:gridCol>
              </a:tblGrid>
              <a:tr h="1972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KINA’S JOURNEY</a:t>
                      </a:r>
                      <a:endParaRPr lang="en-A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400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134748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1B3455F-6C5A-37C8-A09E-BA33D7C49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747478"/>
              </p:ext>
            </p:extLst>
          </p:nvPr>
        </p:nvGraphicFramePr>
        <p:xfrm>
          <a:off x="252450" y="647248"/>
          <a:ext cx="11688538" cy="5930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8538">
                  <a:extLst>
                    <a:ext uri="{9D8B030D-6E8A-4147-A177-3AD203B41FA5}">
                      <a16:colId xmlns:a16="http://schemas.microsoft.com/office/drawing/2014/main" val="2362751574"/>
                    </a:ext>
                  </a:extLst>
                </a:gridCol>
              </a:tblGrid>
              <a:tr h="349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740032"/>
                          </a:solidFill>
                          <a:latin typeface="+mn-lt"/>
                          <a:ea typeface="+mn-ea"/>
                          <a:cs typeface="+mn-cs"/>
                        </a:rPr>
                        <a:t>EXCHANGE RATE AND FX RESERVES</a:t>
                      </a:r>
                      <a:endParaRPr lang="en-AU" sz="2000" b="1" kern="1200" dirty="0">
                        <a:solidFill>
                          <a:srgbClr val="74003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D8CE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096536"/>
                  </a:ext>
                </a:extLst>
              </a:tr>
              <a:tr h="558086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221048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8685825"/>
              </p:ext>
            </p:extLst>
          </p:nvPr>
        </p:nvGraphicFramePr>
        <p:xfrm>
          <a:off x="252449" y="1006223"/>
          <a:ext cx="11688539" cy="5585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974219" y="893543"/>
            <a:ext cx="969632" cy="81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AU" sz="14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Copper Exports</a:t>
            </a:r>
            <a:endParaRPr lang="en-A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090195" y="4242623"/>
            <a:ext cx="827933" cy="57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 Floats</a:t>
            </a:r>
            <a:endParaRPr lang="en-A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45062" y="2211029"/>
            <a:ext cx="746132" cy="54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 Tedi opens</a:t>
            </a:r>
            <a:endParaRPr lang="en-A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382473" y="2678847"/>
            <a:ext cx="646602" cy="61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BCL Closes</a:t>
            </a:r>
            <a:endParaRPr lang="en-A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522650" y="2187240"/>
            <a:ext cx="1056674" cy="6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Porgera Opens</a:t>
            </a:r>
            <a:endParaRPr lang="en-A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029075" y="1600358"/>
            <a:ext cx="1080203" cy="9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AU" sz="14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Kutubu</a:t>
            </a:r>
            <a:r>
              <a:rPr lang="en-AU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AU" sz="1400" i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AU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Crude </a:t>
            </a:r>
          </a:p>
          <a:p>
            <a:pPr algn="ctr"/>
            <a:r>
              <a:rPr lang="en-AU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production </a:t>
            </a:r>
          </a:p>
          <a:p>
            <a:pPr algn="ctr"/>
            <a:r>
              <a:rPr lang="en-AU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starts</a:t>
            </a:r>
            <a:endParaRPr lang="en-A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343883" y="3434451"/>
            <a:ext cx="712848" cy="55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BOP crisis</a:t>
            </a:r>
            <a:endParaRPr lang="en-A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6443497" y="3785632"/>
            <a:ext cx="1013764" cy="86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Increasing Commodity Prices</a:t>
            </a:r>
            <a:endParaRPr lang="en-A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7185065" y="4495970"/>
            <a:ext cx="515240" cy="33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GFC</a:t>
            </a:r>
            <a:endParaRPr lang="en-A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4380306" y="2957761"/>
            <a:ext cx="797612" cy="47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AU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PGK </a:t>
            </a:r>
          </a:p>
          <a:p>
            <a:pPr algn="ctr"/>
            <a:r>
              <a:rPr lang="en-AU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Floated</a:t>
            </a:r>
            <a:endParaRPr lang="en-A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7260245" y="3473602"/>
            <a:ext cx="1138168" cy="83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Construction phase of PNG LNG</a:t>
            </a:r>
            <a:r>
              <a: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8262999" y="3889756"/>
            <a:ext cx="761627" cy="71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LNG Exports</a:t>
            </a:r>
            <a:endParaRPr lang="en-A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9397915" y="4227750"/>
            <a:ext cx="650460" cy="53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AU" sz="14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Covid</a:t>
            </a:r>
            <a:endParaRPr lang="en-AU" sz="1400" i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AU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9655928" y="4684137"/>
            <a:ext cx="1267399" cy="97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AU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Crawl-like arrangement in the Kina</a:t>
            </a:r>
            <a:endParaRPr lang="en-A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8317637" y="4584287"/>
            <a:ext cx="925392" cy="76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2015 Pacific Games</a:t>
            </a:r>
            <a:endParaRPr lang="en-A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9024626" y="4605382"/>
            <a:ext cx="648963" cy="53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APEC 2018</a:t>
            </a:r>
            <a:endParaRPr lang="en-A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7675892" y="1280978"/>
            <a:ext cx="683833" cy="31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AU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MPT</a:t>
            </a:r>
            <a:endParaRPr lang="en-A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9655928" y="1280978"/>
            <a:ext cx="1052081" cy="52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AU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External Borrowing</a:t>
            </a:r>
            <a:endParaRPr lang="en-A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4845033" y="4399424"/>
            <a:ext cx="958132" cy="58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Nino Drought</a:t>
            </a:r>
            <a:endParaRPr lang="en-A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5724143" y="4040449"/>
            <a:ext cx="952620" cy="63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Fiscal Reform</a:t>
            </a:r>
            <a:endParaRPr lang="en-A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794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18" grpId="0"/>
      <p:bldP spid="20" grpId="0"/>
      <p:bldP spid="22" grpId="0"/>
      <p:bldP spid="24" grpId="0"/>
      <p:bldP spid="25" grpId="0"/>
      <p:bldP spid="26" grpId="0"/>
      <p:bldP spid="21" grpId="0"/>
      <p:bldP spid="23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003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ECF74C-F886-6F18-2435-1461A69EC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983725D-A601-5F59-B2E0-7BFF3DE70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327917"/>
              </p:ext>
            </p:extLst>
          </p:nvPr>
        </p:nvGraphicFramePr>
        <p:xfrm>
          <a:off x="252450" y="251008"/>
          <a:ext cx="1123133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1338">
                  <a:extLst>
                    <a:ext uri="{9D8B030D-6E8A-4147-A177-3AD203B41FA5}">
                      <a16:colId xmlns:a16="http://schemas.microsoft.com/office/drawing/2014/main" val="2362751574"/>
                    </a:ext>
                  </a:extLst>
                </a:gridCol>
              </a:tblGrid>
              <a:tr h="1972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PNG TRADE PERFORMANCE</a:t>
                      </a:r>
                      <a:endParaRPr lang="en-A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400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134748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1B3455F-6C5A-37C8-A09E-BA33D7C49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987951"/>
              </p:ext>
            </p:extLst>
          </p:nvPr>
        </p:nvGraphicFramePr>
        <p:xfrm>
          <a:off x="252450" y="654422"/>
          <a:ext cx="11688538" cy="5930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8538">
                  <a:extLst>
                    <a:ext uri="{9D8B030D-6E8A-4147-A177-3AD203B41FA5}">
                      <a16:colId xmlns:a16="http://schemas.microsoft.com/office/drawing/2014/main" val="2362751574"/>
                    </a:ext>
                  </a:extLst>
                </a:gridCol>
              </a:tblGrid>
              <a:tr h="349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740032"/>
                          </a:solidFill>
                          <a:latin typeface="+mn-lt"/>
                          <a:ea typeface="+mn-ea"/>
                          <a:cs typeface="+mn-cs"/>
                        </a:rPr>
                        <a:t>TRADE BALANCE AND THE EXCHANGE RATE</a:t>
                      </a:r>
                      <a:endParaRPr lang="en-AU" sz="2000" b="1" kern="1200" dirty="0">
                        <a:solidFill>
                          <a:srgbClr val="74003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D8CE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096536"/>
                  </a:ext>
                </a:extLst>
              </a:tr>
              <a:tr h="558086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221048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9580490"/>
              </p:ext>
            </p:extLst>
          </p:nvPr>
        </p:nvGraphicFramePr>
        <p:xfrm>
          <a:off x="252450" y="1026942"/>
          <a:ext cx="11675770" cy="5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673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003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ECF74C-F886-6F18-2435-1461A69EC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983725D-A601-5F59-B2E0-7BFF3DE70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653497"/>
              </p:ext>
            </p:extLst>
          </p:nvPr>
        </p:nvGraphicFramePr>
        <p:xfrm>
          <a:off x="252450" y="251008"/>
          <a:ext cx="1123133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1338">
                  <a:extLst>
                    <a:ext uri="{9D8B030D-6E8A-4147-A177-3AD203B41FA5}">
                      <a16:colId xmlns:a16="http://schemas.microsoft.com/office/drawing/2014/main" val="2362751574"/>
                    </a:ext>
                  </a:extLst>
                </a:gridCol>
              </a:tblGrid>
              <a:tr h="1972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HEADLINE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AND CORE INFLATION</a:t>
                      </a:r>
                      <a:endParaRPr lang="en-A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400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134748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1B3455F-6C5A-37C8-A09E-BA33D7C49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688276"/>
              </p:ext>
            </p:extLst>
          </p:nvPr>
        </p:nvGraphicFramePr>
        <p:xfrm>
          <a:off x="252450" y="654422"/>
          <a:ext cx="11688538" cy="5930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8538">
                  <a:extLst>
                    <a:ext uri="{9D8B030D-6E8A-4147-A177-3AD203B41FA5}">
                      <a16:colId xmlns:a16="http://schemas.microsoft.com/office/drawing/2014/main" val="2362751574"/>
                    </a:ext>
                  </a:extLst>
                </a:gridCol>
              </a:tblGrid>
              <a:tr h="349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740032"/>
                          </a:solidFill>
                          <a:latin typeface="+mn-lt"/>
                          <a:ea typeface="+mn-ea"/>
                          <a:cs typeface="+mn-cs"/>
                        </a:rPr>
                        <a:t>LONG-RUN INFLATION DYNAMICS IN PNG</a:t>
                      </a:r>
                      <a:endParaRPr lang="en-AU" sz="2000" b="1" kern="1200" dirty="0">
                        <a:solidFill>
                          <a:srgbClr val="74003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D8CE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096536"/>
                  </a:ext>
                </a:extLst>
              </a:tr>
              <a:tr h="558086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221048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372079892"/>
              </p:ext>
            </p:extLst>
          </p:nvPr>
        </p:nvGraphicFramePr>
        <p:xfrm>
          <a:off x="252450" y="1000999"/>
          <a:ext cx="11688538" cy="5591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221761" y="1847233"/>
            <a:ext cx="2161166" cy="33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BOP crisis - inflation spike</a:t>
            </a:r>
            <a:r>
              <a: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382927" y="1975586"/>
            <a:ext cx="2034910" cy="32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A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Nino Drought</a:t>
            </a:r>
            <a:r>
              <a: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8046524" y="2969759"/>
            <a:ext cx="500317" cy="33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A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GFC</a:t>
            </a:r>
            <a:r>
              <a:rPr lang="en-A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5973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003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ECF74C-F886-6F18-2435-1461A69EC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983725D-A601-5F59-B2E0-7BFF3DE70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332664"/>
              </p:ext>
            </p:extLst>
          </p:nvPr>
        </p:nvGraphicFramePr>
        <p:xfrm>
          <a:off x="252450" y="251008"/>
          <a:ext cx="1123133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1338">
                  <a:extLst>
                    <a:ext uri="{9D8B030D-6E8A-4147-A177-3AD203B41FA5}">
                      <a16:colId xmlns:a16="http://schemas.microsoft.com/office/drawing/2014/main" val="2362751574"/>
                    </a:ext>
                  </a:extLst>
                </a:gridCol>
              </a:tblGrid>
              <a:tr h="1972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PNG’S GROWTH PATH </a:t>
                      </a:r>
                      <a:endParaRPr lang="en-A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400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134748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1B3455F-6C5A-37C8-A09E-BA33D7C49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48480"/>
              </p:ext>
            </p:extLst>
          </p:nvPr>
        </p:nvGraphicFramePr>
        <p:xfrm>
          <a:off x="252450" y="654422"/>
          <a:ext cx="11688538" cy="5930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8538">
                  <a:extLst>
                    <a:ext uri="{9D8B030D-6E8A-4147-A177-3AD203B41FA5}">
                      <a16:colId xmlns:a16="http://schemas.microsoft.com/office/drawing/2014/main" val="2362751574"/>
                    </a:ext>
                  </a:extLst>
                </a:gridCol>
              </a:tblGrid>
              <a:tr h="349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740032"/>
                          </a:solidFill>
                          <a:latin typeface="+mn-lt"/>
                          <a:ea typeface="+mn-ea"/>
                          <a:cs typeface="+mn-cs"/>
                        </a:rPr>
                        <a:t>REAL AND NOMINAL GDP (1987 - 2024)</a:t>
                      </a:r>
                      <a:endParaRPr lang="en-AU" sz="2000" b="1" kern="1200" dirty="0">
                        <a:solidFill>
                          <a:srgbClr val="74003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D8CE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096536"/>
                  </a:ext>
                </a:extLst>
              </a:tr>
              <a:tr h="558086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221048"/>
                  </a:ext>
                </a:extLst>
              </a:tr>
            </a:tbl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2575398"/>
              </p:ext>
            </p:extLst>
          </p:nvPr>
        </p:nvGraphicFramePr>
        <p:xfrm>
          <a:off x="252450" y="1002761"/>
          <a:ext cx="11688538" cy="5589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776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003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ECF74C-F886-6F18-2435-1461A69EC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983725D-A601-5F59-B2E0-7BFF3DE70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216521"/>
              </p:ext>
            </p:extLst>
          </p:nvPr>
        </p:nvGraphicFramePr>
        <p:xfrm>
          <a:off x="252450" y="251008"/>
          <a:ext cx="1123133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1338">
                  <a:extLst>
                    <a:ext uri="{9D8B030D-6E8A-4147-A177-3AD203B41FA5}">
                      <a16:colId xmlns:a16="http://schemas.microsoft.com/office/drawing/2014/main" val="2362751574"/>
                    </a:ext>
                  </a:extLst>
                </a:gridCol>
              </a:tblGrid>
              <a:tr h="1972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FISCAL POSITION</a:t>
                      </a:r>
                      <a:endParaRPr lang="en-A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400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134748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1B3455F-6C5A-37C8-A09E-BA33D7C49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010842"/>
              </p:ext>
            </p:extLst>
          </p:nvPr>
        </p:nvGraphicFramePr>
        <p:xfrm>
          <a:off x="252450" y="654422"/>
          <a:ext cx="11688538" cy="5930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8538">
                  <a:extLst>
                    <a:ext uri="{9D8B030D-6E8A-4147-A177-3AD203B41FA5}">
                      <a16:colId xmlns:a16="http://schemas.microsoft.com/office/drawing/2014/main" val="2362751574"/>
                    </a:ext>
                  </a:extLst>
                </a:gridCol>
              </a:tblGrid>
              <a:tr h="349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740032"/>
                          </a:solidFill>
                          <a:latin typeface="+mn-lt"/>
                          <a:ea typeface="+mn-ea"/>
                          <a:cs typeface="+mn-cs"/>
                        </a:rPr>
                        <a:t>LONG</a:t>
                      </a:r>
                      <a:r>
                        <a:rPr lang="en-US" sz="2000" b="1" kern="1200" baseline="0" dirty="0" smtClean="0">
                          <a:solidFill>
                            <a:srgbClr val="740032"/>
                          </a:solidFill>
                          <a:latin typeface="+mn-lt"/>
                          <a:ea typeface="+mn-ea"/>
                          <a:cs typeface="+mn-cs"/>
                        </a:rPr>
                        <a:t> RUN TRENDS IN PNG’S FISCAL POSITION</a:t>
                      </a:r>
                      <a:endParaRPr lang="en-AU" sz="2000" b="1" kern="1200" dirty="0">
                        <a:solidFill>
                          <a:srgbClr val="74003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D8CE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096536"/>
                  </a:ext>
                </a:extLst>
              </a:tr>
              <a:tr h="558086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221048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737543491"/>
              </p:ext>
            </p:extLst>
          </p:nvPr>
        </p:nvGraphicFramePr>
        <p:xfrm>
          <a:off x="252450" y="1000999"/>
          <a:ext cx="11688538" cy="5591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5739815"/>
              </p:ext>
            </p:extLst>
          </p:nvPr>
        </p:nvGraphicFramePr>
        <p:xfrm>
          <a:off x="252450" y="1406769"/>
          <a:ext cx="11688538" cy="5185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4403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003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ECF74C-F886-6F18-2435-1461A69EC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983725D-A601-5F59-B2E0-7BFF3DE70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685763"/>
              </p:ext>
            </p:extLst>
          </p:nvPr>
        </p:nvGraphicFramePr>
        <p:xfrm>
          <a:off x="252450" y="251008"/>
          <a:ext cx="1123133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1338">
                  <a:extLst>
                    <a:ext uri="{9D8B030D-6E8A-4147-A177-3AD203B41FA5}">
                      <a16:colId xmlns:a16="http://schemas.microsoft.com/office/drawing/2014/main" val="2362751574"/>
                    </a:ext>
                  </a:extLst>
                </a:gridCol>
              </a:tblGrid>
              <a:tr h="1972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FISCAL POSITION (CONTINUED)</a:t>
                      </a:r>
                      <a:endParaRPr lang="en-A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400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134748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1B3455F-6C5A-37C8-A09E-BA33D7C49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690932"/>
              </p:ext>
            </p:extLst>
          </p:nvPr>
        </p:nvGraphicFramePr>
        <p:xfrm>
          <a:off x="252450" y="654422"/>
          <a:ext cx="11688538" cy="5930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8538">
                  <a:extLst>
                    <a:ext uri="{9D8B030D-6E8A-4147-A177-3AD203B41FA5}">
                      <a16:colId xmlns:a16="http://schemas.microsoft.com/office/drawing/2014/main" val="2362751574"/>
                    </a:ext>
                  </a:extLst>
                </a:gridCol>
              </a:tblGrid>
              <a:tr h="349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740032"/>
                          </a:solidFill>
                          <a:latin typeface="+mn-lt"/>
                          <a:ea typeface="+mn-ea"/>
                          <a:cs typeface="+mn-cs"/>
                        </a:rPr>
                        <a:t>REVENUE AND EXPENDITURE</a:t>
                      </a:r>
                      <a:r>
                        <a:rPr lang="en-US" sz="2000" b="1" kern="1200" baseline="0" dirty="0" smtClean="0">
                          <a:solidFill>
                            <a:srgbClr val="740032"/>
                          </a:solidFill>
                          <a:latin typeface="+mn-lt"/>
                          <a:ea typeface="+mn-ea"/>
                          <a:cs typeface="+mn-cs"/>
                        </a:rPr>
                        <a:t> (% OF GDP)</a:t>
                      </a:r>
                      <a:endParaRPr lang="en-AU" sz="2000" b="1" kern="1200" dirty="0">
                        <a:solidFill>
                          <a:srgbClr val="74003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D8CE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096536"/>
                  </a:ext>
                </a:extLst>
              </a:tr>
              <a:tr h="558086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221048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134707425"/>
              </p:ext>
            </p:extLst>
          </p:nvPr>
        </p:nvGraphicFramePr>
        <p:xfrm>
          <a:off x="252450" y="1000999"/>
          <a:ext cx="11688538" cy="5591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9188800"/>
              </p:ext>
            </p:extLst>
          </p:nvPr>
        </p:nvGraphicFramePr>
        <p:xfrm>
          <a:off x="252450" y="1574324"/>
          <a:ext cx="11688538" cy="5017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8827477" y="2996418"/>
            <a:ext cx="1540412" cy="112103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0965766" y="3796542"/>
            <a:ext cx="539123" cy="64181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03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003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ECF74C-F886-6F18-2435-1461A69EC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983725D-A601-5F59-B2E0-7BFF3DE70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195227"/>
              </p:ext>
            </p:extLst>
          </p:nvPr>
        </p:nvGraphicFramePr>
        <p:xfrm>
          <a:off x="252450" y="251008"/>
          <a:ext cx="1123133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1338">
                  <a:extLst>
                    <a:ext uri="{9D8B030D-6E8A-4147-A177-3AD203B41FA5}">
                      <a16:colId xmlns:a16="http://schemas.microsoft.com/office/drawing/2014/main" val="2362751574"/>
                    </a:ext>
                  </a:extLst>
                </a:gridCol>
              </a:tblGrid>
              <a:tr h="1972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PUBLIC SECTOR DEBT </a:t>
                      </a:r>
                      <a:endParaRPr lang="en-A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400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134748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1B3455F-6C5A-37C8-A09E-BA33D7C49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715388"/>
              </p:ext>
            </p:extLst>
          </p:nvPr>
        </p:nvGraphicFramePr>
        <p:xfrm>
          <a:off x="252450" y="654422"/>
          <a:ext cx="11688538" cy="5930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8538">
                  <a:extLst>
                    <a:ext uri="{9D8B030D-6E8A-4147-A177-3AD203B41FA5}">
                      <a16:colId xmlns:a16="http://schemas.microsoft.com/office/drawing/2014/main" val="2362751574"/>
                    </a:ext>
                  </a:extLst>
                </a:gridCol>
              </a:tblGrid>
              <a:tr h="349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740032"/>
                          </a:solidFill>
                          <a:latin typeface="+mn-lt"/>
                          <a:ea typeface="+mn-ea"/>
                          <a:cs typeface="+mn-cs"/>
                        </a:rPr>
                        <a:t>PNG</a:t>
                      </a:r>
                      <a:r>
                        <a:rPr lang="en-US" sz="2000" b="1" kern="1200" baseline="0" dirty="0" smtClean="0">
                          <a:solidFill>
                            <a:srgbClr val="740032"/>
                          </a:solidFill>
                          <a:latin typeface="+mn-lt"/>
                          <a:ea typeface="+mn-ea"/>
                          <a:cs typeface="+mn-cs"/>
                        </a:rPr>
                        <a:t> DOMESTIC AND FOREIGN DEBT</a:t>
                      </a:r>
                      <a:endParaRPr lang="en-AU" sz="2000" b="1" kern="1200" dirty="0">
                        <a:solidFill>
                          <a:srgbClr val="74003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D8CE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096536"/>
                  </a:ext>
                </a:extLst>
              </a:tr>
              <a:tr h="558086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221048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80032942"/>
              </p:ext>
            </p:extLst>
          </p:nvPr>
        </p:nvGraphicFramePr>
        <p:xfrm>
          <a:off x="252450" y="1000999"/>
          <a:ext cx="11688538" cy="5591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3430750"/>
              </p:ext>
            </p:extLst>
          </p:nvPr>
        </p:nvGraphicFramePr>
        <p:xfrm>
          <a:off x="401222" y="1000999"/>
          <a:ext cx="11539766" cy="5591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1804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10DDED9-EA84-E104-8569-9E924A38A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017" y="1861743"/>
            <a:ext cx="9144000" cy="1025295"/>
          </a:xfrm>
        </p:spPr>
        <p:txBody>
          <a:bodyPr>
            <a:normAutofit fontScale="90000"/>
          </a:bodyPr>
          <a:lstStyle/>
          <a:p>
            <a:r>
              <a:rPr lang="en-US" sz="3000" b="1" dirty="0"/>
              <a:t>		</a:t>
            </a:r>
            <a:r>
              <a:rPr lang="en-US" sz="4200" b="1" dirty="0"/>
              <a:t/>
            </a:r>
            <a:br>
              <a:rPr lang="en-US" sz="4200" b="1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96BD9F-A2EA-9B7F-B224-9499382828D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1119" y="4569811"/>
            <a:ext cx="9144000" cy="737308"/>
          </a:xfrm>
        </p:spPr>
        <p:txBody>
          <a:bodyPr>
            <a:normAutofit/>
          </a:bodyPr>
          <a:lstStyle/>
          <a:p>
            <a:r>
              <a:rPr lang="en-AU" sz="2000" b="1" i="1" dirty="0">
                <a:latin typeface="Arial Narrow" panose="020B0606020202030204" pitchFamily="34" charset="0"/>
                <a:cs typeface="Avenir Book" panose="020B0503020203020204" pitchFamily="34" charset="-78"/>
              </a:rPr>
              <a:t>SEPTEMBER 2025</a:t>
            </a:r>
          </a:p>
          <a:p>
            <a:endParaRPr lang="en-AU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B10DDED9-EA84-E104-8569-9E924A38A471}"/>
              </a:ext>
            </a:extLst>
          </p:cNvPr>
          <p:cNvSpPr txBox="1">
            <a:spLocks/>
          </p:cNvSpPr>
          <p:nvPr/>
        </p:nvSpPr>
        <p:spPr>
          <a:xfrm>
            <a:off x="1413164" y="3059723"/>
            <a:ext cx="10252730" cy="24016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300" b="1" dirty="0"/>
          </a:p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9017" y="1861742"/>
            <a:ext cx="10010736" cy="3272692"/>
          </a:xfrm>
        </p:spPr>
        <p:txBody>
          <a:bodyPr>
            <a:normAutofit/>
          </a:bodyPr>
          <a:lstStyle/>
          <a:p>
            <a:pPr algn="ctr"/>
            <a:r>
              <a:rPr lang="en-US" sz="3600" b="1" spc="-1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BPNG September 2025 Outlook on the</a:t>
            </a:r>
          </a:p>
          <a:p>
            <a:pPr algn="ctr"/>
            <a:r>
              <a:rPr lang="en-US" sz="3600" b="1" spc="-1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Economy. Inflation and Monetary Policy</a:t>
            </a:r>
            <a:r>
              <a:rPr lang="en-US" sz="3600" spc="-10" dirty="0">
                <a:solidFill>
                  <a:srgbClr val="FFFFFF"/>
                </a:solidFill>
                <a:latin typeface="+mj-lt"/>
                <a:cs typeface="Georgia"/>
              </a:rPr>
              <a:t/>
            </a:r>
            <a:br>
              <a:rPr lang="en-US" sz="3600" spc="-10" dirty="0">
                <a:solidFill>
                  <a:srgbClr val="FFFFFF"/>
                </a:solidFill>
                <a:latin typeface="+mj-lt"/>
                <a:cs typeface="Georgia"/>
              </a:rPr>
            </a:br>
            <a:r>
              <a:rPr lang="en-US" sz="3600" spc="-10" dirty="0">
                <a:solidFill>
                  <a:srgbClr val="FFFFFF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/>
            </a:r>
            <a:br>
              <a:rPr lang="en-US" sz="3600" spc="-10" dirty="0">
                <a:solidFill>
                  <a:srgbClr val="FFFFFF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</a:br>
            <a:r>
              <a:rPr lang="en-US" sz="2400" b="1" i="1" dirty="0">
                <a:latin typeface="Arial Narrow" panose="020B0606020202030204" pitchFamily="34" charset="0"/>
                <a:cs typeface="Avenir Book" panose="020B0503020203020204" pitchFamily="34" charset="-78"/>
              </a:rPr>
              <a:t>A presentation on growth, inflation and monetary policy </a:t>
            </a:r>
          </a:p>
          <a:p>
            <a:pPr algn="ctr"/>
            <a:r>
              <a:rPr lang="en-US" sz="2400" b="1" i="1" dirty="0">
                <a:latin typeface="Arial Narrow" panose="020B0606020202030204" pitchFamily="34" charset="0"/>
                <a:cs typeface="Avenir Book" panose="020B0503020203020204" pitchFamily="34" charset="-78"/>
              </a:rPr>
              <a:t>as the nation </a:t>
            </a:r>
            <a:r>
              <a:rPr lang="en-US" sz="2400" b="1" i="1" dirty="0" smtClean="0">
                <a:latin typeface="Arial Narrow" panose="020B0606020202030204" pitchFamily="34" charset="0"/>
                <a:cs typeface="Avenir Book" panose="020B0503020203020204" pitchFamily="34" charset="-78"/>
              </a:rPr>
              <a:t>approaches </a:t>
            </a:r>
            <a:r>
              <a:rPr lang="en-US" sz="2400" b="1" i="1" dirty="0">
                <a:latin typeface="Arial Narrow" panose="020B0606020202030204" pitchFamily="34" charset="0"/>
                <a:cs typeface="Avenir Book" panose="020B0503020203020204" pitchFamily="34" charset="-78"/>
              </a:rPr>
              <a:t>50 years of </a:t>
            </a:r>
            <a:r>
              <a:rPr lang="en-US" sz="2400" b="1" i="1" dirty="0" smtClean="0">
                <a:latin typeface="Arial Narrow" panose="020B0606020202030204" pitchFamily="34" charset="0"/>
                <a:cs typeface="Avenir Book" panose="020B0503020203020204" pitchFamily="34" charset="-78"/>
              </a:rPr>
              <a:t>Independence</a:t>
            </a:r>
            <a:endParaRPr lang="en-US" sz="2400" b="1" i="1" dirty="0">
              <a:latin typeface="Arial Narrow" panose="020B0606020202030204" pitchFamily="34" charset="0"/>
              <a:cs typeface="Avenir Book" panose="020B0503020203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943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003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3EF874-3166-1158-4675-CDE9B841D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73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003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ECF74C-F886-6F18-2435-1461A69EC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983725D-A601-5F59-B2E0-7BFF3DE70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950255"/>
              </p:ext>
            </p:extLst>
          </p:nvPr>
        </p:nvGraphicFramePr>
        <p:xfrm>
          <a:off x="252450" y="251008"/>
          <a:ext cx="1123133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1338">
                  <a:extLst>
                    <a:ext uri="{9D8B030D-6E8A-4147-A177-3AD203B41FA5}">
                      <a16:colId xmlns:a16="http://schemas.microsoft.com/office/drawing/2014/main" val="2362751574"/>
                    </a:ext>
                  </a:extLst>
                </a:gridCol>
              </a:tblGrid>
              <a:tr h="1972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GLOBAL ECONOMY</a:t>
                      </a:r>
                      <a:endParaRPr lang="en-A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400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134748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1B3455F-6C5A-37C8-A09E-BA33D7C49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986401"/>
              </p:ext>
            </p:extLst>
          </p:nvPr>
        </p:nvGraphicFramePr>
        <p:xfrm>
          <a:off x="252450" y="654422"/>
          <a:ext cx="11688538" cy="5930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8538">
                  <a:extLst>
                    <a:ext uri="{9D8B030D-6E8A-4147-A177-3AD203B41FA5}">
                      <a16:colId xmlns:a16="http://schemas.microsoft.com/office/drawing/2014/main" val="2362751574"/>
                    </a:ext>
                  </a:extLst>
                </a:gridCol>
              </a:tblGrid>
              <a:tr h="349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740032"/>
                          </a:solidFill>
                          <a:latin typeface="+mn-lt"/>
                          <a:ea typeface="+mn-ea"/>
                          <a:cs typeface="+mn-cs"/>
                        </a:rPr>
                        <a:t>GLOBAL</a:t>
                      </a:r>
                      <a:r>
                        <a:rPr lang="en-US" sz="2000" b="1" kern="1200" baseline="0" dirty="0" smtClean="0">
                          <a:solidFill>
                            <a:srgbClr val="740032"/>
                          </a:solidFill>
                          <a:latin typeface="+mn-lt"/>
                          <a:ea typeface="+mn-ea"/>
                          <a:cs typeface="+mn-cs"/>
                        </a:rPr>
                        <a:t> GROWTH PROJECTIONS</a:t>
                      </a:r>
                      <a:endParaRPr lang="en-AU" sz="2000" b="1" kern="1200" dirty="0">
                        <a:solidFill>
                          <a:srgbClr val="74003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D8CE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096536"/>
                  </a:ext>
                </a:extLst>
              </a:tr>
              <a:tr h="558086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221048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935795"/>
              </p:ext>
            </p:extLst>
          </p:nvPr>
        </p:nvGraphicFramePr>
        <p:xfrm>
          <a:off x="252449" y="996219"/>
          <a:ext cx="11688539" cy="5595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7441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003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ECF74C-F886-6F18-2435-1461A69EC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983725D-A601-5F59-B2E0-7BFF3DE70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081058"/>
              </p:ext>
            </p:extLst>
          </p:nvPr>
        </p:nvGraphicFramePr>
        <p:xfrm>
          <a:off x="252450" y="251008"/>
          <a:ext cx="1123133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1338">
                  <a:extLst>
                    <a:ext uri="{9D8B030D-6E8A-4147-A177-3AD203B41FA5}">
                      <a16:colId xmlns:a16="http://schemas.microsoft.com/office/drawing/2014/main" val="2362751574"/>
                    </a:ext>
                  </a:extLst>
                </a:gridCol>
              </a:tblGrid>
              <a:tr h="1972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DOMESTIC ECONOMY</a:t>
                      </a:r>
                      <a:endParaRPr lang="en-A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400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134748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1B3455F-6C5A-37C8-A09E-BA33D7C49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827352"/>
              </p:ext>
            </p:extLst>
          </p:nvPr>
        </p:nvGraphicFramePr>
        <p:xfrm>
          <a:off x="252450" y="654422"/>
          <a:ext cx="11688538" cy="5930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8538">
                  <a:extLst>
                    <a:ext uri="{9D8B030D-6E8A-4147-A177-3AD203B41FA5}">
                      <a16:colId xmlns:a16="http://schemas.microsoft.com/office/drawing/2014/main" val="2362751574"/>
                    </a:ext>
                  </a:extLst>
                </a:gridCol>
              </a:tblGrid>
              <a:tr h="349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740032"/>
                          </a:solidFill>
                          <a:latin typeface="+mn-lt"/>
                          <a:ea typeface="+mn-ea"/>
                          <a:cs typeface="+mn-cs"/>
                        </a:rPr>
                        <a:t>GROWTH PROJECTIONS - PNG</a:t>
                      </a:r>
                      <a:endParaRPr lang="en-AU" sz="2000" b="1" kern="1200" dirty="0">
                        <a:solidFill>
                          <a:srgbClr val="74003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D8CE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096536"/>
                  </a:ext>
                </a:extLst>
              </a:tr>
              <a:tr h="558086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221048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779A8D5-8447-A1A7-90F5-451D29A9D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869315"/>
              </p:ext>
            </p:extLst>
          </p:nvPr>
        </p:nvGraphicFramePr>
        <p:xfrm>
          <a:off x="251012" y="986526"/>
          <a:ext cx="11688538" cy="5620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092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003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ECF74C-F886-6F18-2435-1461A69EC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983725D-A601-5F59-B2E0-7BFF3DE70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550730"/>
              </p:ext>
            </p:extLst>
          </p:nvPr>
        </p:nvGraphicFramePr>
        <p:xfrm>
          <a:off x="252450" y="251008"/>
          <a:ext cx="1123133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1338">
                  <a:extLst>
                    <a:ext uri="{9D8B030D-6E8A-4147-A177-3AD203B41FA5}">
                      <a16:colId xmlns:a16="http://schemas.microsoft.com/office/drawing/2014/main" val="2362751574"/>
                    </a:ext>
                  </a:extLst>
                </a:gridCol>
              </a:tblGrid>
              <a:tr h="1972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EXTERNAL SECTOR</a:t>
                      </a:r>
                      <a:endParaRPr lang="en-A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400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134748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1B3455F-6C5A-37C8-A09E-BA33D7C49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516869"/>
              </p:ext>
            </p:extLst>
          </p:nvPr>
        </p:nvGraphicFramePr>
        <p:xfrm>
          <a:off x="252450" y="654422"/>
          <a:ext cx="11688538" cy="5930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8538">
                  <a:extLst>
                    <a:ext uri="{9D8B030D-6E8A-4147-A177-3AD203B41FA5}">
                      <a16:colId xmlns:a16="http://schemas.microsoft.com/office/drawing/2014/main" val="2362751574"/>
                    </a:ext>
                  </a:extLst>
                </a:gridCol>
              </a:tblGrid>
              <a:tr h="349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740032"/>
                          </a:solidFill>
                          <a:latin typeface="+mn-lt"/>
                          <a:ea typeface="+mn-ea"/>
                          <a:cs typeface="+mn-cs"/>
                        </a:rPr>
                        <a:t>BALANCE OF PAYMENTS</a:t>
                      </a:r>
                      <a:endParaRPr lang="en-AU" sz="2000" b="1" kern="1200" dirty="0">
                        <a:solidFill>
                          <a:srgbClr val="74003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D8CE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096536"/>
                  </a:ext>
                </a:extLst>
              </a:tr>
              <a:tr h="558086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221048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965891898"/>
              </p:ext>
            </p:extLst>
          </p:nvPr>
        </p:nvGraphicFramePr>
        <p:xfrm>
          <a:off x="252450" y="1018597"/>
          <a:ext cx="11688538" cy="5573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401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003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ECF74C-F886-6F18-2435-1461A69EC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983725D-A601-5F59-B2E0-7BFF3DE70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904055"/>
              </p:ext>
            </p:extLst>
          </p:nvPr>
        </p:nvGraphicFramePr>
        <p:xfrm>
          <a:off x="252450" y="251008"/>
          <a:ext cx="1123133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1338">
                  <a:extLst>
                    <a:ext uri="{9D8B030D-6E8A-4147-A177-3AD203B41FA5}">
                      <a16:colId xmlns:a16="http://schemas.microsoft.com/office/drawing/2014/main" val="2362751574"/>
                    </a:ext>
                  </a:extLst>
                </a:gridCol>
              </a:tblGrid>
              <a:tr h="1972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smtClean="0">
                          <a:solidFill>
                            <a:schemeClr val="bg1"/>
                          </a:solidFill>
                        </a:rPr>
                        <a:t>INTERNATIONAL</a:t>
                      </a:r>
                      <a:r>
                        <a:rPr lang="en-AU" sz="2000" baseline="0" dirty="0" smtClean="0">
                          <a:solidFill>
                            <a:schemeClr val="bg1"/>
                          </a:solidFill>
                        </a:rPr>
                        <a:t> RESERVES</a:t>
                      </a:r>
                      <a:endParaRPr lang="en-A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400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134748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1B3455F-6C5A-37C8-A09E-BA33D7C49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693272"/>
              </p:ext>
            </p:extLst>
          </p:nvPr>
        </p:nvGraphicFramePr>
        <p:xfrm>
          <a:off x="252450" y="654422"/>
          <a:ext cx="11688538" cy="5930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8538">
                  <a:extLst>
                    <a:ext uri="{9D8B030D-6E8A-4147-A177-3AD203B41FA5}">
                      <a16:colId xmlns:a16="http://schemas.microsoft.com/office/drawing/2014/main" val="2362751574"/>
                    </a:ext>
                  </a:extLst>
                </a:gridCol>
              </a:tblGrid>
              <a:tr h="349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740032"/>
                          </a:solidFill>
                          <a:latin typeface="+mn-lt"/>
                          <a:ea typeface="+mn-ea"/>
                          <a:cs typeface="+mn-cs"/>
                        </a:rPr>
                        <a:t>FOREIGN RESERVES</a:t>
                      </a:r>
                      <a:endParaRPr lang="en-AU" sz="2000" b="1" kern="1200" dirty="0">
                        <a:solidFill>
                          <a:srgbClr val="74003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D8CE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096536"/>
                  </a:ext>
                </a:extLst>
              </a:tr>
              <a:tr h="558086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221048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1787419"/>
              </p:ext>
            </p:extLst>
          </p:nvPr>
        </p:nvGraphicFramePr>
        <p:xfrm>
          <a:off x="252450" y="1012241"/>
          <a:ext cx="11688538" cy="5579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804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003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1A53EA-0910-EDB5-0817-4A257442C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25DFE14-F06A-2655-5A4A-A818590D53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922165"/>
              </p:ext>
            </p:extLst>
          </p:nvPr>
        </p:nvGraphicFramePr>
        <p:xfrm>
          <a:off x="252450" y="251008"/>
          <a:ext cx="1123133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1338">
                  <a:extLst>
                    <a:ext uri="{9D8B030D-6E8A-4147-A177-3AD203B41FA5}">
                      <a16:colId xmlns:a16="http://schemas.microsoft.com/office/drawing/2014/main" val="2362751574"/>
                    </a:ext>
                  </a:extLst>
                </a:gridCol>
              </a:tblGrid>
              <a:tr h="1972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FX ORDERS IN PNG’S FX MARKET</a:t>
                      </a:r>
                      <a:endParaRPr lang="en-A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400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134748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93B8645-0E58-D41D-2CB3-3D2009ECC9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975246"/>
              </p:ext>
            </p:extLst>
          </p:nvPr>
        </p:nvGraphicFramePr>
        <p:xfrm>
          <a:off x="252450" y="654422"/>
          <a:ext cx="11688538" cy="5930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8538">
                  <a:extLst>
                    <a:ext uri="{9D8B030D-6E8A-4147-A177-3AD203B41FA5}">
                      <a16:colId xmlns:a16="http://schemas.microsoft.com/office/drawing/2014/main" val="2362751574"/>
                    </a:ext>
                  </a:extLst>
                </a:gridCol>
              </a:tblGrid>
              <a:tr h="349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740032"/>
                          </a:solidFill>
                          <a:latin typeface="+mn-lt"/>
                          <a:ea typeface="+mn-ea"/>
                          <a:cs typeface="+mn-cs"/>
                        </a:rPr>
                        <a:t>BACKLOG</a:t>
                      </a:r>
                      <a:r>
                        <a:rPr lang="en-US" sz="2000" b="1" kern="1200" baseline="0" dirty="0" smtClean="0">
                          <a:solidFill>
                            <a:srgbClr val="740032"/>
                          </a:solidFill>
                          <a:latin typeface="+mn-lt"/>
                          <a:ea typeface="+mn-ea"/>
                          <a:cs typeface="+mn-cs"/>
                        </a:rPr>
                        <a:t> OF FX ORDERS</a:t>
                      </a:r>
                      <a:endParaRPr lang="en-AU" sz="2000" b="1" kern="1200" dirty="0">
                        <a:solidFill>
                          <a:srgbClr val="74003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D8CE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096536"/>
                  </a:ext>
                </a:extLst>
              </a:tr>
              <a:tr h="558086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221048"/>
                  </a:ext>
                </a:extLst>
              </a:tr>
            </a:tbl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4685219"/>
              </p:ext>
            </p:extLst>
          </p:nvPr>
        </p:nvGraphicFramePr>
        <p:xfrm>
          <a:off x="252450" y="1030721"/>
          <a:ext cx="11688538" cy="555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040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003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ECF74C-F886-6F18-2435-1461A69EC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983725D-A601-5F59-B2E0-7BFF3DE70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180147"/>
              </p:ext>
            </p:extLst>
          </p:nvPr>
        </p:nvGraphicFramePr>
        <p:xfrm>
          <a:off x="252450" y="251008"/>
          <a:ext cx="1123133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1338">
                  <a:extLst>
                    <a:ext uri="{9D8B030D-6E8A-4147-A177-3AD203B41FA5}">
                      <a16:colId xmlns:a16="http://schemas.microsoft.com/office/drawing/2014/main" val="2362751574"/>
                    </a:ext>
                  </a:extLst>
                </a:gridCol>
              </a:tblGrid>
              <a:tr h="1972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INFLATION</a:t>
                      </a:r>
                      <a:endParaRPr lang="en-A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400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134748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1B3455F-6C5A-37C8-A09E-BA33D7C49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650206"/>
              </p:ext>
            </p:extLst>
          </p:nvPr>
        </p:nvGraphicFramePr>
        <p:xfrm>
          <a:off x="252450" y="654422"/>
          <a:ext cx="11688538" cy="5930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8538">
                  <a:extLst>
                    <a:ext uri="{9D8B030D-6E8A-4147-A177-3AD203B41FA5}">
                      <a16:colId xmlns:a16="http://schemas.microsoft.com/office/drawing/2014/main" val="2362751574"/>
                    </a:ext>
                  </a:extLst>
                </a:gridCol>
              </a:tblGrid>
              <a:tr h="349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740032"/>
                          </a:solidFill>
                          <a:latin typeface="+mn-lt"/>
                          <a:ea typeface="+mn-ea"/>
                          <a:cs typeface="+mn-cs"/>
                        </a:rPr>
                        <a:t>HEADLINE AND CORE INFLATION MEASURES</a:t>
                      </a:r>
                      <a:endParaRPr lang="en-AU" sz="2000" b="1" kern="1200" dirty="0">
                        <a:solidFill>
                          <a:srgbClr val="74003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D8CE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096536"/>
                  </a:ext>
                </a:extLst>
              </a:tr>
              <a:tr h="558086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221048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210572586"/>
              </p:ext>
            </p:extLst>
          </p:nvPr>
        </p:nvGraphicFramePr>
        <p:xfrm>
          <a:off x="252450" y="1038031"/>
          <a:ext cx="11688538" cy="5554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026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003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ECF74C-F886-6F18-2435-1461A69EC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983725D-A601-5F59-B2E0-7BFF3DE70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580047"/>
              </p:ext>
            </p:extLst>
          </p:nvPr>
        </p:nvGraphicFramePr>
        <p:xfrm>
          <a:off x="252450" y="251008"/>
          <a:ext cx="1123133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1338">
                  <a:extLst>
                    <a:ext uri="{9D8B030D-6E8A-4147-A177-3AD203B41FA5}">
                      <a16:colId xmlns:a16="http://schemas.microsoft.com/office/drawing/2014/main" val="2362751574"/>
                    </a:ext>
                  </a:extLst>
                </a:gridCol>
              </a:tblGrid>
              <a:tr h="1972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HEADLINE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INFLATION</a:t>
                      </a:r>
                      <a:endParaRPr lang="en-A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400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134748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1B3455F-6C5A-37C8-A09E-BA33D7C49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12008"/>
              </p:ext>
            </p:extLst>
          </p:nvPr>
        </p:nvGraphicFramePr>
        <p:xfrm>
          <a:off x="252450" y="654422"/>
          <a:ext cx="11688538" cy="5930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8538">
                  <a:extLst>
                    <a:ext uri="{9D8B030D-6E8A-4147-A177-3AD203B41FA5}">
                      <a16:colId xmlns:a16="http://schemas.microsoft.com/office/drawing/2014/main" val="2362751574"/>
                    </a:ext>
                  </a:extLst>
                </a:gridCol>
              </a:tblGrid>
              <a:tr h="349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740032"/>
                          </a:solidFill>
                          <a:latin typeface="+mn-lt"/>
                          <a:ea typeface="+mn-ea"/>
                          <a:cs typeface="+mn-cs"/>
                        </a:rPr>
                        <a:t>TRADABLE AND NON-TRADABLE CONTRIBUTIONS TO HEADLINE INFLATION</a:t>
                      </a:r>
                      <a:endParaRPr lang="en-AU" sz="2000" b="1" kern="1200" dirty="0">
                        <a:solidFill>
                          <a:srgbClr val="74003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D8CE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096536"/>
                  </a:ext>
                </a:extLst>
              </a:tr>
              <a:tr h="558086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221048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291606638"/>
              </p:ext>
            </p:extLst>
          </p:nvPr>
        </p:nvGraphicFramePr>
        <p:xfrm>
          <a:off x="252450" y="993825"/>
          <a:ext cx="11688538" cy="5591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4261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003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ECF74C-F886-6F18-2435-1461A69EC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983725D-A601-5F59-B2E0-7BFF3DE70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855469"/>
              </p:ext>
            </p:extLst>
          </p:nvPr>
        </p:nvGraphicFramePr>
        <p:xfrm>
          <a:off x="252450" y="251008"/>
          <a:ext cx="1123133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1338">
                  <a:extLst>
                    <a:ext uri="{9D8B030D-6E8A-4147-A177-3AD203B41FA5}">
                      <a16:colId xmlns:a16="http://schemas.microsoft.com/office/drawing/2014/main" val="2362751574"/>
                    </a:ext>
                  </a:extLst>
                </a:gridCol>
              </a:tblGrid>
              <a:tr h="1972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MONETARY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POLICY DECISIONS</a:t>
                      </a:r>
                      <a:endParaRPr lang="en-A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400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134748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1B3455F-6C5A-37C8-A09E-BA33D7C49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466727"/>
              </p:ext>
            </p:extLst>
          </p:nvPr>
        </p:nvGraphicFramePr>
        <p:xfrm>
          <a:off x="252450" y="654422"/>
          <a:ext cx="11688538" cy="5930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8538">
                  <a:extLst>
                    <a:ext uri="{9D8B030D-6E8A-4147-A177-3AD203B41FA5}">
                      <a16:colId xmlns:a16="http://schemas.microsoft.com/office/drawing/2014/main" val="2362751574"/>
                    </a:ext>
                  </a:extLst>
                </a:gridCol>
              </a:tblGrid>
              <a:tr h="349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740032"/>
                          </a:solidFill>
                          <a:latin typeface="+mn-lt"/>
                          <a:ea typeface="+mn-ea"/>
                          <a:cs typeface="+mn-cs"/>
                        </a:rPr>
                        <a:t>POLICY</a:t>
                      </a:r>
                      <a:r>
                        <a:rPr lang="en-US" sz="2000" b="1" kern="1200" baseline="0" dirty="0" smtClean="0">
                          <a:solidFill>
                            <a:srgbClr val="740032"/>
                          </a:solidFill>
                          <a:latin typeface="+mn-lt"/>
                          <a:ea typeface="+mn-ea"/>
                          <a:cs typeface="+mn-cs"/>
                        </a:rPr>
                        <a:t> FOCUS OF THE MONETARY POLICY COMMITTEE</a:t>
                      </a:r>
                      <a:endParaRPr lang="en-AU" sz="2000" b="1" kern="1200" dirty="0">
                        <a:solidFill>
                          <a:srgbClr val="74003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D8CE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096536"/>
                  </a:ext>
                </a:extLst>
              </a:tr>
              <a:tr h="558086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221048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80032942"/>
              </p:ext>
            </p:extLst>
          </p:nvPr>
        </p:nvGraphicFramePr>
        <p:xfrm>
          <a:off x="252450" y="1000999"/>
          <a:ext cx="11688538" cy="5591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121598"/>
              </p:ext>
            </p:extLst>
          </p:nvPr>
        </p:nvGraphicFramePr>
        <p:xfrm>
          <a:off x="2531103" y="1153739"/>
          <a:ext cx="7131231" cy="2070321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770859">
                  <a:extLst>
                    <a:ext uri="{9D8B030D-6E8A-4147-A177-3AD203B41FA5}">
                      <a16:colId xmlns:a16="http://schemas.microsoft.com/office/drawing/2014/main" val="1683006050"/>
                    </a:ext>
                  </a:extLst>
                </a:gridCol>
                <a:gridCol w="2573839">
                  <a:extLst>
                    <a:ext uri="{9D8B030D-6E8A-4147-A177-3AD203B41FA5}">
                      <a16:colId xmlns:a16="http://schemas.microsoft.com/office/drawing/2014/main" val="840797498"/>
                    </a:ext>
                  </a:extLst>
                </a:gridCol>
                <a:gridCol w="2786533">
                  <a:extLst>
                    <a:ext uri="{9D8B030D-6E8A-4147-A177-3AD203B41FA5}">
                      <a16:colId xmlns:a16="http://schemas.microsoft.com/office/drawing/2014/main" val="2123707102"/>
                    </a:ext>
                  </a:extLst>
                </a:gridCol>
              </a:tblGrid>
              <a:tr h="413965">
                <a:tc>
                  <a:txBody>
                    <a:bodyPr/>
                    <a:lstStyle/>
                    <a:p>
                      <a:pPr marL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 kern="100" dirty="0">
                          <a:effectLst/>
                        </a:rPr>
                        <a:t>Month</a:t>
                      </a:r>
                      <a:endParaRPr lang="en-AU" sz="1800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0032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 kern="100" dirty="0">
                          <a:effectLst/>
                        </a:rPr>
                        <a:t>KFR</a:t>
                      </a:r>
                      <a:endParaRPr lang="en-AU" sz="1800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0032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 kern="100" dirty="0">
                          <a:effectLst/>
                        </a:rPr>
                        <a:t>CRR</a:t>
                      </a:r>
                      <a:endParaRPr lang="en-AU" sz="1800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00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956119"/>
                  </a:ext>
                </a:extLst>
              </a:tr>
              <a:tr h="414089">
                <a:tc>
                  <a:txBody>
                    <a:bodyPr/>
                    <a:lstStyle/>
                    <a:p>
                      <a:pPr marL="69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kern="100">
                          <a:effectLst/>
                        </a:rPr>
                        <a:t>September 2024</a:t>
                      </a:r>
                      <a:endParaRPr lang="en-AU" sz="1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400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400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887201"/>
                  </a:ext>
                </a:extLst>
              </a:tr>
              <a:tr h="414089">
                <a:tc>
                  <a:txBody>
                    <a:bodyPr/>
                    <a:lstStyle/>
                    <a:p>
                      <a:pPr marL="69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kern="100" dirty="0">
                          <a:effectLst/>
                        </a:rPr>
                        <a:t>March </a:t>
                      </a:r>
                      <a:r>
                        <a:rPr lang="en-IE" sz="1400" kern="100" dirty="0" smtClean="0">
                          <a:effectLst/>
                        </a:rPr>
                        <a:t>2025</a:t>
                      </a:r>
                      <a:endParaRPr lang="en-AU" sz="1400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400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400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711370"/>
                  </a:ext>
                </a:extLst>
              </a:tr>
              <a:tr h="414089">
                <a:tc>
                  <a:txBody>
                    <a:bodyPr/>
                    <a:lstStyle/>
                    <a:p>
                      <a:pPr marL="69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kern="100" dirty="0">
                          <a:effectLst/>
                        </a:rPr>
                        <a:t>June </a:t>
                      </a:r>
                      <a:r>
                        <a:rPr lang="en-IE" sz="1400" kern="100" dirty="0" smtClean="0">
                          <a:effectLst/>
                        </a:rPr>
                        <a:t>2025</a:t>
                      </a:r>
                      <a:endParaRPr lang="en-AU" sz="1400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400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400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6086284"/>
                  </a:ext>
                </a:extLst>
              </a:tr>
              <a:tr h="414089">
                <a:tc>
                  <a:txBody>
                    <a:bodyPr/>
                    <a:lstStyle/>
                    <a:p>
                      <a:pPr marL="69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kern="100" dirty="0">
                          <a:effectLst/>
                        </a:rPr>
                        <a:t>September </a:t>
                      </a:r>
                      <a:r>
                        <a:rPr lang="en-IE" sz="1400" kern="100" dirty="0" smtClean="0">
                          <a:effectLst/>
                        </a:rPr>
                        <a:t>2025</a:t>
                      </a:r>
                      <a:endParaRPr lang="en-AU" sz="1400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400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400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761630"/>
                  </a:ext>
                </a:extLst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130915" y="3554195"/>
            <a:ext cx="7057305" cy="3378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AU" sz="2000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The </a:t>
            </a:r>
            <a:r>
              <a:rPr lang="en-AU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exchange rate as the nominal anchor for price stability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130915" y="4141708"/>
            <a:ext cx="8507009" cy="4045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000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The effective transmission of monetary </a:t>
            </a:r>
            <a:r>
              <a:rPr lang="en-AU" sz="2000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policy</a:t>
            </a:r>
            <a:r>
              <a:rPr lang="en-AU" sz="1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130915" y="4753178"/>
            <a:ext cx="5810826" cy="3763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AU" sz="2000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Promote </a:t>
            </a:r>
            <a:r>
              <a:rPr lang="en-AU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development of the interbank market</a:t>
            </a:r>
            <a:r>
              <a:rPr lang="en-AU" sz="11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131570" y="1590986"/>
            <a:ext cx="1055996" cy="3763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6985" algn="ctr">
              <a:lnSpc>
                <a:spcPct val="115000"/>
              </a:lnSpc>
              <a:spcAft>
                <a:spcPts val="0"/>
              </a:spcAft>
            </a:pPr>
            <a:r>
              <a:rPr lang="en-IE" sz="1400" kern="100" dirty="0"/>
              <a:t>↑ to 4.0%</a:t>
            </a:r>
            <a:endParaRPr lang="en-AU" sz="1400" kern="1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7166790" y="1615719"/>
            <a:ext cx="1976639" cy="2724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6985" algn="ctr">
              <a:lnSpc>
                <a:spcPct val="115000"/>
              </a:lnSpc>
            </a:pPr>
            <a:r>
              <a:rPr lang="en-IE" sz="1400" kern="100" dirty="0"/>
              <a:t>Maintained at 12%</a:t>
            </a:r>
            <a:endParaRPr lang="en-AU" sz="1400" kern="1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604220" y="2040100"/>
            <a:ext cx="1976639" cy="2724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6985" algn="ctr">
              <a:lnSpc>
                <a:spcPct val="115000"/>
              </a:lnSpc>
            </a:pPr>
            <a:r>
              <a:rPr lang="en-IE" sz="1400" kern="100" dirty="0"/>
              <a:t>Maintained at </a:t>
            </a:r>
            <a:r>
              <a:rPr lang="en-IE" sz="1400" kern="100" dirty="0" smtClean="0"/>
              <a:t>4.0%</a:t>
            </a:r>
            <a:endParaRPr lang="en-AU" sz="1400" kern="1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7166789" y="2049333"/>
            <a:ext cx="1976639" cy="2724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6985" algn="ctr">
              <a:lnSpc>
                <a:spcPct val="115000"/>
              </a:lnSpc>
              <a:spcAft>
                <a:spcPts val="0"/>
              </a:spcAft>
            </a:pPr>
            <a:r>
              <a:rPr lang="en-AU" sz="1400" kern="100" dirty="0"/>
              <a:t>↓ to </a:t>
            </a:r>
            <a:r>
              <a:rPr lang="en-AU" sz="1400" kern="100" dirty="0" smtClean="0"/>
              <a:t>11% </a:t>
            </a:r>
            <a:endParaRPr lang="en-AU" sz="1400" kern="1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586741" y="2440106"/>
            <a:ext cx="1976639" cy="2724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6985" algn="ctr">
              <a:lnSpc>
                <a:spcPct val="115000"/>
              </a:lnSpc>
            </a:pPr>
            <a:r>
              <a:rPr lang="en-IE" sz="1400" kern="100" dirty="0"/>
              <a:t>Maintained at 4.0%</a:t>
            </a:r>
            <a:endParaRPr lang="en-AU" sz="1400" kern="1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7166789" y="2456395"/>
            <a:ext cx="1976639" cy="2724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6985" algn="ctr">
              <a:lnSpc>
                <a:spcPct val="115000"/>
              </a:lnSpc>
              <a:spcAft>
                <a:spcPts val="0"/>
              </a:spcAft>
            </a:pPr>
            <a:r>
              <a:rPr lang="en-AU" sz="1400" kern="100" dirty="0"/>
              <a:t>↓ to </a:t>
            </a:r>
            <a:r>
              <a:rPr lang="en-AU" sz="1400" kern="100" dirty="0" smtClean="0"/>
              <a:t>10% </a:t>
            </a:r>
            <a:endParaRPr lang="en-AU" sz="1400" kern="1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643593" y="2853737"/>
            <a:ext cx="1976639" cy="2724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6985" algn="ctr">
              <a:lnSpc>
                <a:spcPct val="115000"/>
              </a:lnSpc>
              <a:spcAft>
                <a:spcPts val="0"/>
              </a:spcAft>
            </a:pPr>
            <a:r>
              <a:rPr lang="en-IE" sz="1400" kern="100" dirty="0"/>
              <a:t>↑ to 5.0%</a:t>
            </a:r>
            <a:endParaRPr lang="en-AU" sz="1400" kern="1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7166788" y="2862428"/>
            <a:ext cx="1976639" cy="2724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6985" algn="ctr">
              <a:lnSpc>
                <a:spcPct val="115000"/>
              </a:lnSpc>
              <a:spcAft>
                <a:spcPts val="0"/>
              </a:spcAft>
            </a:pPr>
            <a:r>
              <a:rPr lang="en-AU" sz="1400" kern="100" dirty="0" smtClean="0"/>
              <a:t> ↓ </a:t>
            </a:r>
            <a:r>
              <a:rPr lang="en-AU" sz="1400" kern="100" dirty="0"/>
              <a:t>to </a:t>
            </a:r>
            <a:r>
              <a:rPr lang="en-AU" sz="1400" kern="100" dirty="0" smtClean="0"/>
              <a:t>9.0%  </a:t>
            </a:r>
            <a:endParaRPr lang="en-AU" sz="1400" kern="1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6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497740F7125A488D071D8CA7ACAF26" ma:contentTypeVersion="13" ma:contentTypeDescription="Create a new document." ma:contentTypeScope="" ma:versionID="b034cce69ecb3c087b3d4b5ebbda1739">
  <xsd:schema xmlns:xsd="http://www.w3.org/2001/XMLSchema" xmlns:xs="http://www.w3.org/2001/XMLSchema" xmlns:p="http://schemas.microsoft.com/office/2006/metadata/properties" xmlns:ns2="3e1c539f-ce33-4744-9ab2-be138e237dfe" xmlns:ns3="28c606ec-2348-448e-bb06-2fbc436ccc37" targetNamespace="http://schemas.microsoft.com/office/2006/metadata/properties" ma:root="true" ma:fieldsID="c24e72904ec290e635c9f55bfab9166c" ns2:_="" ns3:_="">
    <xsd:import namespace="3e1c539f-ce33-4744-9ab2-be138e237dfe"/>
    <xsd:import namespace="28c606ec-2348-448e-bb06-2fbc436ccc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1c539f-ce33-4744-9ab2-be138e237d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c606ec-2348-448e-bb06-2fbc436ccc3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BABC25-A5BA-4D35-8B2C-40D658EB90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212452-F253-4752-A850-486A1091FF30}">
  <ds:schemaRefs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28c606ec-2348-448e-bb06-2fbc436ccc37"/>
    <ds:schemaRef ds:uri="3e1c539f-ce33-4744-9ab2-be138e237df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72F7EA3-5BA6-445F-BCA3-FFEB56C174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1c539f-ce33-4744-9ab2-be138e237dfe"/>
    <ds:schemaRef ds:uri="28c606ec-2348-448e-bb06-2fbc436ccc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BPNG ICT 1</Template>
  <TotalTime>147966</TotalTime>
  <Words>521</Words>
  <Application>Microsoft Office PowerPoint</Application>
  <PresentationFormat>Widescreen</PresentationFormat>
  <Paragraphs>282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Arial Narrow</vt:lpstr>
      <vt:lpstr>Avenir Book</vt:lpstr>
      <vt:lpstr>Calibri</vt:lpstr>
      <vt:lpstr>Century Gothic</vt:lpstr>
      <vt:lpstr>Garamond</vt:lpstr>
      <vt:lpstr>Georgia</vt:lpstr>
      <vt:lpstr>Segoe UI</vt:lpstr>
      <vt:lpstr>Times New Roman</vt:lpstr>
      <vt:lpstr>Trebuchet MS</vt:lpstr>
      <vt:lpstr>Wingdings</vt:lpstr>
      <vt:lpstr>Savon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BAnnan@bankpng.gov.pg</dc:creator>
  <cp:lastModifiedBy>Gerry Hartigan</cp:lastModifiedBy>
  <cp:revision>697</cp:revision>
  <cp:lastPrinted>2024-02-20T00:56:40Z</cp:lastPrinted>
  <dcterms:created xsi:type="dcterms:W3CDTF">2021-11-04T03:57:06Z</dcterms:created>
  <dcterms:modified xsi:type="dcterms:W3CDTF">2025-09-11T03:44:00Z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0x010100FC497740F7125A488D071D8CA7ACAF26</vt:lpwstr>
  </property>
  <property fmtid="{D5CDD505-2E9C-101B-9397-08002B2CF9AE}" pid="3" name="Order">
    <vt:r8>445000</vt:r8>
  </property>
  <property fmtid="{D5CDD505-2E9C-101B-9397-08002B2CF9AE}" pid="4" name="xd_Signature">
    <vt:bool>false</vt:bool>
  </property>
  <property fmtid="{D5CDD505-2E9C-101B-9397-08002B2CF9AE}" pid="5" name="Explore">
    <vt:bool>true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Read">
    <vt:bool>true</vt:bool>
  </property>
  <property fmtid="{D5CDD505-2E9C-101B-9397-08002B2CF9AE}" pid="9" name="ComplianceAssetId">
    <vt:lpwstr/>
  </property>
  <property fmtid="{D5CDD505-2E9C-101B-9397-08002B2CF9AE}" pid="10" name="TemplateUrl">
    <vt:lpwstr/>
  </property>
</Properties>
</file>